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7780000" cy="10058400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50" d="100"/>
          <a:sy n="50" d="100"/>
        </p:scale>
        <p:origin x="54" y="2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775936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67834" y="1315973"/>
            <a:ext cx="11244330" cy="2204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67000" y="5632704"/>
            <a:ext cx="124460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39A8D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776190" cy="1664970"/>
          </a:xfrm>
          <a:custGeom>
            <a:avLst/>
            <a:gdLst/>
            <a:ahLst/>
            <a:cxnLst/>
            <a:rect l="l" t="t" r="r" b="b"/>
            <a:pathLst>
              <a:path w="17776190" h="1664970">
                <a:moveTo>
                  <a:pt x="0" y="1664716"/>
                </a:moveTo>
                <a:lnTo>
                  <a:pt x="17775936" y="1664716"/>
                </a:lnTo>
                <a:lnTo>
                  <a:pt x="17775936" y="0"/>
                </a:lnTo>
                <a:lnTo>
                  <a:pt x="0" y="0"/>
                </a:lnTo>
                <a:lnTo>
                  <a:pt x="0" y="1664716"/>
                </a:lnTo>
                <a:close/>
              </a:path>
            </a:pathLst>
          </a:custGeom>
          <a:solidFill>
            <a:srgbClr val="4A7A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685645"/>
            <a:ext cx="17776190" cy="105410"/>
          </a:xfrm>
          <a:custGeom>
            <a:avLst/>
            <a:gdLst/>
            <a:ahLst/>
            <a:cxnLst/>
            <a:rect l="l" t="t" r="r" b="b"/>
            <a:pathLst>
              <a:path w="17776190" h="105410">
                <a:moveTo>
                  <a:pt x="0" y="105054"/>
                </a:moveTo>
                <a:lnTo>
                  <a:pt x="17775936" y="105054"/>
                </a:lnTo>
                <a:lnTo>
                  <a:pt x="17775936" y="0"/>
                </a:lnTo>
                <a:lnTo>
                  <a:pt x="0" y="0"/>
                </a:lnTo>
                <a:lnTo>
                  <a:pt x="0" y="105054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-2" y="9837013"/>
            <a:ext cx="17775934" cy="210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723491" y="270676"/>
            <a:ext cx="2515666" cy="1155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4193139" y="16256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59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01700" y="2246630"/>
            <a:ext cx="7980680" cy="6940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39A8D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156700" y="2313432"/>
            <a:ext cx="773430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776190" cy="1664970"/>
          </a:xfrm>
          <a:custGeom>
            <a:avLst/>
            <a:gdLst/>
            <a:ahLst/>
            <a:cxnLst/>
            <a:rect l="l" t="t" r="r" b="b"/>
            <a:pathLst>
              <a:path w="17776190" h="1664970">
                <a:moveTo>
                  <a:pt x="0" y="1664716"/>
                </a:moveTo>
                <a:lnTo>
                  <a:pt x="17775936" y="1664716"/>
                </a:lnTo>
                <a:lnTo>
                  <a:pt x="17775936" y="0"/>
                </a:lnTo>
                <a:lnTo>
                  <a:pt x="0" y="0"/>
                </a:lnTo>
                <a:lnTo>
                  <a:pt x="0" y="1664716"/>
                </a:lnTo>
                <a:close/>
              </a:path>
            </a:pathLst>
          </a:custGeom>
          <a:solidFill>
            <a:srgbClr val="4A7A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685645"/>
            <a:ext cx="17776190" cy="105410"/>
          </a:xfrm>
          <a:custGeom>
            <a:avLst/>
            <a:gdLst/>
            <a:ahLst/>
            <a:cxnLst/>
            <a:rect l="l" t="t" r="r" b="b"/>
            <a:pathLst>
              <a:path w="17776190" h="105410">
                <a:moveTo>
                  <a:pt x="0" y="105054"/>
                </a:moveTo>
                <a:lnTo>
                  <a:pt x="17775936" y="105054"/>
                </a:lnTo>
                <a:lnTo>
                  <a:pt x="17775936" y="0"/>
                </a:lnTo>
                <a:lnTo>
                  <a:pt x="0" y="0"/>
                </a:lnTo>
                <a:lnTo>
                  <a:pt x="0" y="105054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561975"/>
            <a:ext cx="17780000" cy="965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698" y="2409190"/>
            <a:ext cx="15730855" cy="3881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39A8D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045200" y="9354312"/>
            <a:ext cx="5689600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9000" y="9354312"/>
            <a:ext cx="4089400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801601" y="9354312"/>
            <a:ext cx="4089400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mailto:kurbach@northkingstown.co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 algn="ctr">
              <a:lnSpc>
                <a:spcPts val="8580"/>
              </a:lnSpc>
              <a:spcBef>
                <a:spcPts val="100"/>
              </a:spcBef>
            </a:pPr>
            <a:r>
              <a:rPr spc="235" dirty="0"/>
              <a:t>RHODE</a:t>
            </a:r>
            <a:r>
              <a:rPr spc="290" dirty="0"/>
              <a:t> </a:t>
            </a:r>
            <a:r>
              <a:rPr spc="300" dirty="0"/>
              <a:t>ISLAND</a:t>
            </a:r>
          </a:p>
          <a:p>
            <a:pPr algn="ctr">
              <a:lnSpc>
                <a:spcPts val="8580"/>
              </a:lnSpc>
            </a:pPr>
            <a:r>
              <a:rPr spc="240" dirty="0"/>
              <a:t>OFFSHORE </a:t>
            </a:r>
            <a:r>
              <a:rPr spc="225" dirty="0"/>
              <a:t>WIND</a:t>
            </a:r>
            <a:r>
              <a:rPr spc="340" dirty="0"/>
              <a:t> </a:t>
            </a:r>
            <a:r>
              <a:rPr spc="215" dirty="0"/>
              <a:t>ENERGY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91679" y="3589273"/>
            <a:ext cx="9194800" cy="10972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441450" marR="5080" indent="-1429385">
              <a:lnSpc>
                <a:spcPts val="4000"/>
              </a:lnSpc>
              <a:spcBef>
                <a:spcPts val="600"/>
              </a:spcBef>
            </a:pPr>
            <a:r>
              <a:rPr sz="3700" spc="-10" dirty="0">
                <a:solidFill>
                  <a:srgbClr val="FFFFFF"/>
                </a:solidFill>
                <a:latin typeface="Calibri"/>
                <a:cs typeface="Calibri"/>
              </a:rPr>
              <a:t>Implementing </a:t>
            </a:r>
            <a:r>
              <a:rPr sz="37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700" spc="-10" dirty="0">
                <a:solidFill>
                  <a:srgbClr val="FFFFFF"/>
                </a:solidFill>
                <a:latin typeface="Calibri"/>
                <a:cs typeface="Calibri"/>
              </a:rPr>
              <a:t>Career </a:t>
            </a:r>
            <a:r>
              <a:rPr sz="3700" spc="-40" dirty="0">
                <a:solidFill>
                  <a:srgbClr val="FFFFFF"/>
                </a:solidFill>
                <a:latin typeface="Calibri"/>
                <a:cs typeface="Calibri"/>
              </a:rPr>
              <a:t>Pathway </a:t>
            </a:r>
            <a:r>
              <a:rPr sz="3700" spc="-45" dirty="0">
                <a:solidFill>
                  <a:srgbClr val="FFFFFF"/>
                </a:solidFill>
                <a:latin typeface="Calibri"/>
                <a:cs typeface="Calibri"/>
              </a:rPr>
              <a:t>Training </a:t>
            </a:r>
            <a:r>
              <a:rPr sz="3700" spc="-30" dirty="0">
                <a:solidFill>
                  <a:srgbClr val="FFFFFF"/>
                </a:solidFill>
                <a:latin typeface="Calibri"/>
                <a:cs typeface="Calibri"/>
              </a:rPr>
              <a:t>System  </a:t>
            </a:r>
            <a:r>
              <a:rPr sz="37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700" spc="-15" dirty="0">
                <a:solidFill>
                  <a:srgbClr val="FFFFFF"/>
                </a:solidFill>
                <a:latin typeface="Calibri"/>
                <a:cs typeface="Calibri"/>
              </a:rPr>
              <a:t>Establishing </a:t>
            </a:r>
            <a:r>
              <a:rPr sz="37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700" spc="-55" dirty="0">
                <a:solidFill>
                  <a:srgbClr val="FFFFFF"/>
                </a:solidFill>
                <a:latin typeface="Calibri"/>
                <a:cs typeface="Calibri"/>
              </a:rPr>
              <a:t>Talent</a:t>
            </a:r>
            <a:r>
              <a:rPr sz="3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00" dirty="0">
                <a:solidFill>
                  <a:srgbClr val="FFFFFF"/>
                </a:solidFill>
                <a:latin typeface="Calibri"/>
                <a:cs typeface="Calibri"/>
              </a:rPr>
              <a:t>Pipeline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08193" y="5541265"/>
            <a:ext cx="7362748" cy="3382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5060" y="7974762"/>
            <a:ext cx="3402933" cy="970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41733" y="7756867"/>
            <a:ext cx="1263718" cy="11673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" y="9837013"/>
            <a:ext cx="17775934" cy="210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23490" y="270676"/>
            <a:ext cx="2515668" cy="1155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193138" y="16256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59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561975"/>
            <a:ext cx="17776190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2655">
              <a:lnSpc>
                <a:spcPts val="4000"/>
              </a:lnSpc>
              <a:spcBef>
                <a:spcPts val="100"/>
              </a:spcBef>
            </a:pPr>
            <a:r>
              <a:rPr spc="100" dirty="0"/>
              <a:t>RHODE ISLAND OFFSHORE </a:t>
            </a:r>
            <a:r>
              <a:rPr spc="90" dirty="0"/>
              <a:t>WIND</a:t>
            </a:r>
            <a:r>
              <a:rPr spc="229" dirty="0"/>
              <a:t> </a:t>
            </a:r>
            <a:r>
              <a:rPr spc="90" dirty="0"/>
              <a:t>ENERGY</a:t>
            </a:r>
          </a:p>
          <a:p>
            <a:pPr marL="913765">
              <a:lnSpc>
                <a:spcPts val="3400"/>
              </a:lnSpc>
            </a:pPr>
            <a:r>
              <a:rPr sz="3000" b="0" i="1" dirty="0">
                <a:latin typeface="Calibri"/>
                <a:cs typeface="Calibri"/>
              </a:rPr>
              <a:t>Mission </a:t>
            </a:r>
            <a:r>
              <a:rPr sz="3000" b="0" i="1" spc="-5" dirty="0">
                <a:latin typeface="Calibri"/>
                <a:cs typeface="Calibri"/>
              </a:rPr>
              <a:t>and Industry</a:t>
            </a:r>
            <a:r>
              <a:rPr sz="3000" b="0" i="1" spc="-15" dirty="0">
                <a:latin typeface="Calibri"/>
                <a:cs typeface="Calibri"/>
              </a:rPr>
              <a:t> </a:t>
            </a:r>
            <a:r>
              <a:rPr sz="3000" b="0" i="1" spc="-5" dirty="0">
                <a:latin typeface="Calibri"/>
                <a:cs typeface="Calibri"/>
              </a:rPr>
              <a:t>Overview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901698" y="2409190"/>
            <a:ext cx="15730855" cy="70019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ts val="3550"/>
              </a:lnSpc>
              <a:spcBef>
                <a:spcPts val="100"/>
              </a:spcBef>
            </a:pPr>
            <a:r>
              <a:rPr spc="105" dirty="0"/>
              <a:t>MISSION</a:t>
            </a:r>
          </a:p>
          <a:p>
            <a:pPr marL="12700" marR="5080">
              <a:lnSpc>
                <a:spcPts val="3400"/>
              </a:lnSpc>
              <a:spcBef>
                <a:spcPts val="130"/>
              </a:spcBef>
            </a:pPr>
            <a:r>
              <a:rPr sz="2900" spc="-140" dirty="0">
                <a:solidFill>
                  <a:srgbClr val="231F20"/>
                </a:solidFill>
              </a:rPr>
              <a:t>To </a:t>
            </a:r>
            <a:r>
              <a:rPr sz="2900" spc="-40" dirty="0">
                <a:solidFill>
                  <a:srgbClr val="231F20"/>
                </a:solidFill>
              </a:rPr>
              <a:t>initiate, </a:t>
            </a:r>
            <a:r>
              <a:rPr sz="2900" spc="-30" dirty="0">
                <a:solidFill>
                  <a:srgbClr val="231F20"/>
                </a:solidFill>
              </a:rPr>
              <a:t>design, </a:t>
            </a:r>
            <a:r>
              <a:rPr sz="2900" spc="-20" dirty="0">
                <a:solidFill>
                  <a:srgbClr val="231F20"/>
                </a:solidFill>
              </a:rPr>
              <a:t>and </a:t>
            </a:r>
            <a:r>
              <a:rPr sz="2900" spc="-30" dirty="0">
                <a:solidFill>
                  <a:srgbClr val="231F20"/>
                </a:solidFill>
              </a:rPr>
              <a:t>implement </a:t>
            </a:r>
            <a:r>
              <a:rPr sz="2900" dirty="0">
                <a:solidFill>
                  <a:srgbClr val="231F20"/>
                </a:solidFill>
              </a:rPr>
              <a:t>a </a:t>
            </a:r>
            <a:r>
              <a:rPr sz="2900" spc="-35" dirty="0">
                <a:solidFill>
                  <a:srgbClr val="231F20"/>
                </a:solidFill>
              </a:rPr>
              <a:t>career </a:t>
            </a:r>
            <a:r>
              <a:rPr sz="2900" spc="-50" dirty="0">
                <a:solidFill>
                  <a:srgbClr val="231F20"/>
                </a:solidFill>
              </a:rPr>
              <a:t>pathway </a:t>
            </a:r>
            <a:r>
              <a:rPr sz="2900" spc="-35" dirty="0">
                <a:solidFill>
                  <a:srgbClr val="231F20"/>
                </a:solidFill>
              </a:rPr>
              <a:t>training </a:t>
            </a:r>
            <a:r>
              <a:rPr sz="2900" spc="-50" dirty="0">
                <a:solidFill>
                  <a:srgbClr val="231F20"/>
                </a:solidFill>
              </a:rPr>
              <a:t>system</a:t>
            </a:r>
            <a:r>
              <a:rPr sz="2900" spc="-455" dirty="0">
                <a:solidFill>
                  <a:srgbClr val="231F20"/>
                </a:solidFill>
              </a:rPr>
              <a:t> </a:t>
            </a:r>
            <a:r>
              <a:rPr lang="en-US" sz="2900" spc="-455" dirty="0">
                <a:solidFill>
                  <a:srgbClr val="231F20"/>
                </a:solidFill>
              </a:rPr>
              <a:t> </a:t>
            </a:r>
            <a:r>
              <a:rPr sz="2500" b="0" spc="-20" dirty="0">
                <a:solidFill>
                  <a:srgbClr val="231F20"/>
                </a:solidFill>
                <a:latin typeface="Calibri"/>
                <a:cs typeface="Calibri"/>
              </a:rPr>
              <a:t>by </a:t>
            </a:r>
            <a:r>
              <a:rPr sz="2500" b="0" spc="-35" dirty="0">
                <a:solidFill>
                  <a:srgbClr val="231F20"/>
                </a:solidFill>
                <a:latin typeface="Calibri"/>
                <a:cs typeface="Calibri"/>
              </a:rPr>
              <a:t>establishing </a:t>
            </a:r>
            <a:r>
              <a:rPr sz="2500" b="0" spc="-15" dirty="0">
                <a:solidFill>
                  <a:srgbClr val="231F20"/>
                </a:solidFill>
                <a:latin typeface="Calibri"/>
                <a:cs typeface="Calibri"/>
              </a:rPr>
              <a:t>an </a:t>
            </a:r>
            <a:r>
              <a:rPr sz="2500" b="0" spc="-30" dirty="0">
                <a:solidFill>
                  <a:srgbClr val="231F20"/>
                </a:solidFill>
                <a:latin typeface="Calibri"/>
                <a:cs typeface="Calibri"/>
              </a:rPr>
              <a:t>on-going pipeline </a:t>
            </a:r>
            <a:r>
              <a:rPr sz="2500" b="0" spc="-25" dirty="0">
                <a:solidFill>
                  <a:srgbClr val="231F20"/>
                </a:solidFill>
                <a:latin typeface="Calibri"/>
                <a:cs typeface="Calibri"/>
              </a:rPr>
              <a:t>to meet  </a:t>
            </a:r>
            <a:r>
              <a:rPr sz="2500" b="0" spc="-2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2500" b="0" spc="-25" dirty="0">
                <a:solidFill>
                  <a:srgbClr val="231F20"/>
                </a:solidFill>
                <a:latin typeface="Calibri"/>
                <a:cs typeface="Calibri"/>
              </a:rPr>
              <a:t>near </a:t>
            </a:r>
            <a:r>
              <a:rPr sz="2500" b="0" spc="-30" dirty="0">
                <a:solidFill>
                  <a:srgbClr val="231F20"/>
                </a:solidFill>
                <a:latin typeface="Calibri"/>
                <a:cs typeface="Calibri"/>
              </a:rPr>
              <a:t>term </a:t>
            </a:r>
            <a:r>
              <a:rPr sz="2500" b="0" spc="-20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2500" b="0" spc="-30" dirty="0">
                <a:solidFill>
                  <a:srgbClr val="231F20"/>
                </a:solidFill>
                <a:latin typeface="Calibri"/>
                <a:cs typeface="Calibri"/>
              </a:rPr>
              <a:t>future employment </a:t>
            </a:r>
            <a:r>
              <a:rPr sz="2500" b="0" spc="-20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2500" b="0" spc="-35" dirty="0">
                <a:solidFill>
                  <a:srgbClr val="231F20"/>
                </a:solidFill>
                <a:latin typeface="Calibri"/>
                <a:cs typeface="Calibri"/>
              </a:rPr>
              <a:t>credential requirements </a:t>
            </a:r>
            <a:r>
              <a:rPr sz="2500" b="0" spc="-25" dirty="0">
                <a:solidFill>
                  <a:srgbClr val="231F20"/>
                </a:solidFill>
                <a:latin typeface="Calibri"/>
                <a:cs typeface="Calibri"/>
              </a:rPr>
              <a:t>within </a:t>
            </a:r>
            <a:r>
              <a:rPr sz="2500" b="0" spc="-20" dirty="0">
                <a:solidFill>
                  <a:srgbClr val="231F20"/>
                </a:solidFill>
                <a:latin typeface="Calibri"/>
                <a:cs typeface="Calibri"/>
              </a:rPr>
              <a:t>this </a:t>
            </a:r>
            <a:r>
              <a:rPr sz="2500" b="0" spc="-40" dirty="0">
                <a:solidFill>
                  <a:srgbClr val="231F20"/>
                </a:solidFill>
                <a:latin typeface="Calibri"/>
                <a:cs typeface="Calibri"/>
              </a:rPr>
              <a:t>fast </a:t>
            </a:r>
            <a:r>
              <a:rPr sz="2500" b="0" spc="-30" dirty="0">
                <a:solidFill>
                  <a:srgbClr val="231F20"/>
                </a:solidFill>
                <a:latin typeface="Calibri"/>
                <a:cs typeface="Calibri"/>
              </a:rPr>
              <a:t>emerging industry </a:t>
            </a:r>
            <a:r>
              <a:rPr sz="2500" b="0" spc="-1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2500" b="0" spc="-20" dirty="0">
                <a:solidFill>
                  <a:srgbClr val="231F20"/>
                </a:solidFill>
                <a:latin typeface="Calibri"/>
                <a:cs typeface="Calibri"/>
              </a:rPr>
              <a:t>Rhode</a:t>
            </a:r>
            <a:r>
              <a:rPr sz="2500" b="0" spc="-3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b="0" spc="-25" dirty="0">
                <a:solidFill>
                  <a:srgbClr val="231F20"/>
                </a:solidFill>
                <a:latin typeface="Calibri"/>
                <a:cs typeface="Calibri"/>
              </a:rPr>
              <a:t>Island.</a:t>
            </a:r>
            <a:endParaRPr sz="2500" dirty="0">
              <a:latin typeface="Calibri"/>
              <a:cs typeface="Calibri"/>
            </a:endParaRPr>
          </a:p>
          <a:p>
            <a:pPr marL="19685">
              <a:lnSpc>
                <a:spcPct val="100000"/>
              </a:lnSpc>
              <a:spcBef>
                <a:spcPts val="1880"/>
              </a:spcBef>
            </a:pPr>
            <a:r>
              <a:rPr spc="85" dirty="0"/>
              <a:t>DURING </a:t>
            </a:r>
            <a:r>
              <a:rPr spc="65" dirty="0"/>
              <a:t>THE </a:t>
            </a:r>
            <a:r>
              <a:rPr spc="75" dirty="0"/>
              <a:t>NEXT </a:t>
            </a:r>
            <a:r>
              <a:rPr dirty="0"/>
              <a:t>10</a:t>
            </a:r>
            <a:r>
              <a:rPr spc="100" dirty="0"/>
              <a:t> </a:t>
            </a:r>
            <a:r>
              <a:rPr spc="65" dirty="0"/>
              <a:t>YEARS:</a:t>
            </a:r>
          </a:p>
          <a:p>
            <a:pPr marL="314325" marR="6388100" indent="-301625">
              <a:lnSpc>
                <a:spcPts val="3400"/>
              </a:lnSpc>
              <a:spcBef>
                <a:spcPts val="80"/>
              </a:spcBef>
              <a:buClr>
                <a:srgbClr val="38B54A"/>
              </a:buClr>
              <a:buChar char="•"/>
              <a:tabLst>
                <a:tab pos="314325" algn="l"/>
                <a:tab pos="314960" algn="l"/>
              </a:tabLst>
            </a:pPr>
            <a:r>
              <a:rPr sz="2500" b="0" dirty="0">
                <a:solidFill>
                  <a:srgbClr val="231F20"/>
                </a:solidFill>
                <a:latin typeface="Calibri"/>
                <a:cs typeface="Calibri"/>
              </a:rPr>
              <a:t>An </a:t>
            </a:r>
            <a:r>
              <a:rPr sz="2500" b="0" spc="-15" dirty="0">
                <a:solidFill>
                  <a:srgbClr val="231F20"/>
                </a:solidFill>
                <a:latin typeface="Calibri"/>
                <a:cs typeface="Calibri"/>
              </a:rPr>
              <a:t>estimate </a:t>
            </a:r>
            <a:r>
              <a:rPr sz="2500" b="0" spc="-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2500" b="0" dirty="0">
                <a:solidFill>
                  <a:srgbClr val="231F20"/>
                </a:solidFill>
                <a:latin typeface="Calibri"/>
                <a:cs typeface="Calibri"/>
              </a:rPr>
              <a:t>1.5 </a:t>
            </a:r>
            <a:r>
              <a:rPr sz="2500" b="0" spc="-25" dirty="0">
                <a:solidFill>
                  <a:srgbClr val="231F20"/>
                </a:solidFill>
                <a:latin typeface="Calibri"/>
                <a:cs typeface="Calibri"/>
              </a:rPr>
              <a:t>Gigawatts </a:t>
            </a:r>
            <a:r>
              <a:rPr sz="2500" b="0" spc="-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2500" b="0" spc="-20" dirty="0">
                <a:solidFill>
                  <a:srgbClr val="231F20"/>
                </a:solidFill>
                <a:latin typeface="Calibri"/>
                <a:cs typeface="Calibri"/>
              </a:rPr>
              <a:t>Power </a:t>
            </a:r>
            <a:r>
              <a:rPr sz="2500" b="0" spc="-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2500" b="0" spc="-10" dirty="0">
                <a:solidFill>
                  <a:srgbClr val="231F20"/>
                </a:solidFill>
                <a:latin typeface="Calibri"/>
                <a:cs typeface="Calibri"/>
              </a:rPr>
              <a:t>development </a:t>
            </a:r>
            <a:r>
              <a:rPr sz="2500" b="0" spc="-30" dirty="0">
                <a:solidFill>
                  <a:srgbClr val="231F20"/>
                </a:solidFill>
                <a:latin typeface="Calibri"/>
                <a:cs typeface="Calibri"/>
              </a:rPr>
              <a:t>off </a:t>
            </a:r>
            <a:r>
              <a:rPr sz="2500" b="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2500" b="0" spc="-15" dirty="0">
                <a:solidFill>
                  <a:srgbClr val="231F20"/>
                </a:solidFill>
                <a:latin typeface="Calibri"/>
                <a:cs typeface="Calibri"/>
              </a:rPr>
              <a:t>coast </a:t>
            </a:r>
            <a:r>
              <a:rPr sz="2500" b="0" spc="-5" dirty="0">
                <a:solidFill>
                  <a:srgbClr val="231F20"/>
                </a:solidFill>
                <a:latin typeface="Calibri"/>
                <a:cs typeface="Calibri"/>
              </a:rPr>
              <a:t>of  </a:t>
            </a:r>
            <a:r>
              <a:rPr sz="2500" b="0" dirty="0">
                <a:solidFill>
                  <a:srgbClr val="231F20"/>
                </a:solidFill>
                <a:latin typeface="Calibri"/>
                <a:cs typeface="Calibri"/>
              </a:rPr>
              <a:t>Rhode Island </a:t>
            </a:r>
            <a:r>
              <a:rPr sz="2500" b="0" spc="-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2500" b="0" spc="-10" dirty="0">
                <a:solidFill>
                  <a:srgbClr val="231F20"/>
                </a:solidFill>
                <a:latin typeface="Calibri"/>
                <a:cs typeface="Calibri"/>
              </a:rPr>
              <a:t>surrounding area</a:t>
            </a:r>
            <a:endParaRPr lang="en-US" sz="2500" b="0" spc="-10" dirty="0">
              <a:solidFill>
                <a:srgbClr val="231F20"/>
              </a:solidFill>
              <a:latin typeface="Calibri"/>
              <a:cs typeface="Calibri"/>
            </a:endParaRPr>
          </a:p>
          <a:p>
            <a:pPr marL="314325" marR="6388100" indent="-301625">
              <a:lnSpc>
                <a:spcPts val="3400"/>
              </a:lnSpc>
              <a:spcBef>
                <a:spcPts val="80"/>
              </a:spcBef>
              <a:buClr>
                <a:srgbClr val="38B54A"/>
              </a:buClr>
              <a:buChar char="•"/>
              <a:tabLst>
                <a:tab pos="314325" algn="l"/>
                <a:tab pos="314960" algn="l"/>
              </a:tabLst>
            </a:pPr>
            <a:r>
              <a:rPr lang="en-US" sz="2500" b="0" spc="-10" dirty="0">
                <a:solidFill>
                  <a:srgbClr val="231F20"/>
                </a:solidFill>
              </a:rPr>
              <a:t>Hundreds of more Offshore Wind Turbines to be built, installed, and maintained off the coast in the future</a:t>
            </a:r>
          </a:p>
          <a:p>
            <a:pPr marL="314325" marR="6388100" indent="-301625">
              <a:lnSpc>
                <a:spcPts val="3400"/>
              </a:lnSpc>
              <a:spcBef>
                <a:spcPts val="80"/>
              </a:spcBef>
              <a:buClr>
                <a:srgbClr val="38B54A"/>
              </a:buClr>
              <a:buChar char="•"/>
              <a:tabLst>
                <a:tab pos="314325" algn="l"/>
                <a:tab pos="314960" algn="l"/>
              </a:tabLst>
            </a:pPr>
            <a:r>
              <a:rPr lang="en-US" sz="2500" b="0" spc="-10" dirty="0">
                <a:solidFill>
                  <a:srgbClr val="231F20"/>
                </a:solidFill>
                <a:latin typeface="Calibri"/>
                <a:cs typeface="Calibri"/>
              </a:rPr>
              <a:t>6,000 Supply Chain Jobs are created per 100 Offshore Wind Turbines</a:t>
            </a:r>
          </a:p>
          <a:p>
            <a:pPr marL="12700" marR="6388100">
              <a:lnSpc>
                <a:spcPts val="3400"/>
              </a:lnSpc>
              <a:spcBef>
                <a:spcPts val="80"/>
              </a:spcBef>
              <a:buClr>
                <a:srgbClr val="38B54A"/>
              </a:buClr>
              <a:tabLst>
                <a:tab pos="314325" algn="l"/>
                <a:tab pos="314960" algn="l"/>
              </a:tabLst>
            </a:pPr>
            <a:r>
              <a:rPr lang="en-US" sz="2500" b="0" spc="-10" dirty="0">
                <a:solidFill>
                  <a:srgbClr val="231F20"/>
                </a:solidFill>
                <a:latin typeface="Calibri"/>
                <a:cs typeface="Calibri"/>
              </a:rPr>
              <a:t> 	</a:t>
            </a:r>
            <a:r>
              <a:rPr lang="en-US" sz="2000" b="0" spc="-10" dirty="0">
                <a:solidFill>
                  <a:srgbClr val="231F20"/>
                </a:solidFill>
                <a:latin typeface="Calibri"/>
                <a:cs typeface="Calibri"/>
              </a:rPr>
              <a:t>(Business Network </a:t>
            </a:r>
            <a:r>
              <a:rPr lang="en-US" sz="2000" b="0" spc="-10" dirty="0">
                <a:solidFill>
                  <a:srgbClr val="231F20"/>
                </a:solidFill>
              </a:rPr>
              <a:t>for Offshore Wind)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2500" dirty="0">
                <a:solidFill>
                  <a:srgbClr val="231F20"/>
                </a:solidFill>
              </a:rPr>
              <a:t>RI Based </a:t>
            </a:r>
            <a:r>
              <a:rPr sz="2500" spc="-15" dirty="0">
                <a:solidFill>
                  <a:srgbClr val="231F20"/>
                </a:solidFill>
              </a:rPr>
              <a:t>Deepwater </a:t>
            </a:r>
            <a:r>
              <a:rPr sz="2500" spc="-5" dirty="0">
                <a:solidFill>
                  <a:srgbClr val="231F20"/>
                </a:solidFill>
              </a:rPr>
              <a:t>Wind </a:t>
            </a:r>
            <a:r>
              <a:rPr sz="2500" spc="-15" dirty="0">
                <a:solidFill>
                  <a:srgbClr val="231F20"/>
                </a:solidFill>
              </a:rPr>
              <a:t>awards</a:t>
            </a:r>
            <a:r>
              <a:rPr sz="2500" dirty="0">
                <a:solidFill>
                  <a:srgbClr val="231F20"/>
                </a:solidFill>
              </a:rPr>
              <a:t> include:</a:t>
            </a:r>
            <a:endParaRPr sz="2500" dirty="0"/>
          </a:p>
          <a:p>
            <a:pPr marL="314325" indent="-301625">
              <a:lnSpc>
                <a:spcPct val="100000"/>
              </a:lnSpc>
              <a:spcBef>
                <a:spcPts val="400"/>
              </a:spcBef>
              <a:buClr>
                <a:srgbClr val="38B54A"/>
              </a:buClr>
              <a:buChar char="•"/>
              <a:tabLst>
                <a:tab pos="314325" algn="l"/>
                <a:tab pos="314960" algn="l"/>
              </a:tabLst>
            </a:pPr>
            <a:r>
              <a:rPr sz="2500" b="0" dirty="0">
                <a:solidFill>
                  <a:srgbClr val="231F20"/>
                </a:solidFill>
                <a:latin typeface="Calibri"/>
                <a:cs typeface="Calibri"/>
              </a:rPr>
              <a:t>400 </a:t>
            </a:r>
            <a:r>
              <a:rPr sz="2500" b="0" spc="-30" dirty="0">
                <a:solidFill>
                  <a:srgbClr val="231F20"/>
                </a:solidFill>
                <a:latin typeface="Calibri"/>
                <a:cs typeface="Calibri"/>
              </a:rPr>
              <a:t>megawatt </a:t>
            </a:r>
            <a:r>
              <a:rPr sz="2500" b="0" spc="-25" dirty="0">
                <a:solidFill>
                  <a:srgbClr val="231F20"/>
                </a:solidFill>
                <a:latin typeface="Calibri"/>
                <a:cs typeface="Calibri"/>
              </a:rPr>
              <a:t>Offshore </a:t>
            </a:r>
            <a:r>
              <a:rPr sz="2500" b="0" dirty="0">
                <a:solidFill>
                  <a:srgbClr val="231F20"/>
                </a:solidFill>
                <a:latin typeface="Calibri"/>
                <a:cs typeface="Calibri"/>
              </a:rPr>
              <a:t>Wind </a:t>
            </a:r>
            <a:r>
              <a:rPr sz="2500" b="0" spc="-20" dirty="0">
                <a:solidFill>
                  <a:srgbClr val="231F20"/>
                </a:solidFill>
                <a:latin typeface="Calibri"/>
                <a:cs typeface="Calibri"/>
              </a:rPr>
              <a:t>Farm </a:t>
            </a:r>
            <a:r>
              <a:rPr sz="2500" b="0" dirty="0">
                <a:solidFill>
                  <a:srgbClr val="231F20"/>
                </a:solidFill>
                <a:latin typeface="Calibri"/>
                <a:cs typeface="Calibri"/>
              </a:rPr>
              <a:t>with </a:t>
            </a:r>
            <a:r>
              <a:rPr sz="2500" b="0" spc="-5" dirty="0">
                <a:solidFill>
                  <a:srgbClr val="231F20"/>
                </a:solidFill>
                <a:latin typeface="Calibri"/>
                <a:cs typeface="Calibri"/>
              </a:rPr>
              <a:t>up </a:t>
            </a:r>
            <a:r>
              <a:rPr sz="2500" b="0" spc="-1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2500" b="0" dirty="0">
                <a:solidFill>
                  <a:srgbClr val="231F20"/>
                </a:solidFill>
                <a:latin typeface="Calibri"/>
                <a:cs typeface="Calibri"/>
              </a:rPr>
              <a:t>50 </a:t>
            </a:r>
            <a:r>
              <a:rPr sz="2500" b="0" spc="-25" dirty="0">
                <a:solidFill>
                  <a:srgbClr val="231F20"/>
                </a:solidFill>
                <a:latin typeface="Calibri"/>
                <a:cs typeface="Calibri"/>
              </a:rPr>
              <a:t>Offshore </a:t>
            </a:r>
            <a:r>
              <a:rPr sz="2500" b="0" dirty="0">
                <a:solidFill>
                  <a:srgbClr val="231F20"/>
                </a:solidFill>
                <a:latin typeface="Calibri"/>
                <a:cs typeface="Calibri"/>
              </a:rPr>
              <a:t>Wind</a:t>
            </a:r>
            <a:r>
              <a:rPr sz="2500" b="0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b="0" spc="-25" dirty="0">
                <a:solidFill>
                  <a:srgbClr val="231F20"/>
                </a:solidFill>
                <a:latin typeface="Calibri"/>
                <a:cs typeface="Calibri"/>
              </a:rPr>
              <a:t>Turbines</a:t>
            </a:r>
            <a:endParaRPr lang="en-US" sz="2500" b="0" spc="-25" dirty="0">
              <a:solidFill>
                <a:srgbClr val="231F2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buClr>
                <a:srgbClr val="38B54A"/>
              </a:buClr>
              <a:tabLst>
                <a:tab pos="314325" algn="l"/>
                <a:tab pos="314960" algn="l"/>
              </a:tabLst>
            </a:pPr>
            <a:r>
              <a:rPr lang="en-US" sz="2500" b="0" spc="-25" dirty="0">
                <a:solidFill>
                  <a:srgbClr val="231F20"/>
                </a:solidFill>
              </a:rPr>
              <a:t>	serving Rhode Island</a:t>
            </a:r>
          </a:p>
          <a:p>
            <a:pPr marL="314325" indent="-301625">
              <a:lnSpc>
                <a:spcPct val="100000"/>
              </a:lnSpc>
              <a:spcBef>
                <a:spcPts val="400"/>
              </a:spcBef>
              <a:buClr>
                <a:srgbClr val="38B54A"/>
              </a:buClr>
              <a:buChar char="•"/>
              <a:tabLst>
                <a:tab pos="314325" algn="l"/>
                <a:tab pos="314960" algn="l"/>
              </a:tabLst>
            </a:pPr>
            <a:r>
              <a:rPr lang="en-US" sz="2500" b="0" spc="-25" dirty="0">
                <a:solidFill>
                  <a:srgbClr val="231F20"/>
                </a:solidFill>
                <a:latin typeface="Calibri"/>
                <a:cs typeface="Calibri"/>
              </a:rPr>
              <a:t>90 megawatt South Fork Wind Farm project, 30 miles off of Monta</a:t>
            </a:r>
            <a:r>
              <a:rPr lang="en-US" sz="2500" b="0" spc="-25" dirty="0">
                <a:solidFill>
                  <a:srgbClr val="231F20"/>
                </a:solidFill>
              </a:rPr>
              <a:t>uk, NY</a:t>
            </a:r>
          </a:p>
          <a:p>
            <a:pPr marL="314325" indent="-301625">
              <a:lnSpc>
                <a:spcPct val="100000"/>
              </a:lnSpc>
              <a:spcBef>
                <a:spcPts val="400"/>
              </a:spcBef>
              <a:buClr>
                <a:srgbClr val="38B54A"/>
              </a:buClr>
              <a:buChar char="•"/>
              <a:tabLst>
                <a:tab pos="314325" algn="l"/>
                <a:tab pos="314960" algn="l"/>
              </a:tabLst>
            </a:pPr>
            <a:r>
              <a:rPr lang="en-US" sz="2500" b="0" spc="-25" dirty="0">
                <a:solidFill>
                  <a:srgbClr val="231F20"/>
                </a:solidFill>
                <a:latin typeface="Calibri"/>
                <a:cs typeface="Calibri"/>
              </a:rPr>
              <a:t>200 </a:t>
            </a:r>
            <a:r>
              <a:rPr lang="en-US" sz="2500" b="0" spc="-25" dirty="0">
                <a:solidFill>
                  <a:srgbClr val="231F20"/>
                </a:solidFill>
              </a:rPr>
              <a:t>m</a:t>
            </a:r>
            <a:r>
              <a:rPr lang="en-US" sz="2500" b="0" spc="-25" dirty="0">
                <a:solidFill>
                  <a:srgbClr val="231F20"/>
                </a:solidFill>
                <a:latin typeface="Calibri"/>
                <a:cs typeface="Calibri"/>
              </a:rPr>
              <a:t>ega</a:t>
            </a:r>
            <a:r>
              <a:rPr lang="en-US" sz="2500" b="0" spc="-25" dirty="0">
                <a:solidFill>
                  <a:srgbClr val="231F20"/>
                </a:solidFill>
              </a:rPr>
              <a:t>watt wind farm off the Connecticut Coast</a:t>
            </a:r>
            <a:endParaRPr lang="en-US" sz="2500" b="0" spc="-25" dirty="0">
              <a:solidFill>
                <a:srgbClr val="231F2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93423" y="6684314"/>
            <a:ext cx="5845810" cy="2049279"/>
          </a:xfrm>
          <a:prstGeom prst="rect">
            <a:avLst/>
          </a:prstGeom>
          <a:ln w="12700">
            <a:solidFill>
              <a:srgbClr val="38B54A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200660" algn="ctr">
              <a:lnSpc>
                <a:spcPct val="100000"/>
              </a:lnSpc>
              <a:spcBef>
                <a:spcPts val="480"/>
              </a:spcBef>
            </a:pPr>
            <a:r>
              <a:rPr lang="en-US" sz="2500" b="1" dirty="0">
                <a:solidFill>
                  <a:srgbClr val="231F20"/>
                </a:solidFill>
                <a:latin typeface="Calibri"/>
                <a:cs typeface="Calibri"/>
              </a:rPr>
              <a:t>A sampling of </a:t>
            </a:r>
            <a:r>
              <a:rPr lang="en-US" sz="2500" b="1" spc="-10" dirty="0">
                <a:solidFill>
                  <a:srgbClr val="231F20"/>
                </a:solidFill>
                <a:latin typeface="Calibri"/>
                <a:cs typeface="Calibri"/>
              </a:rPr>
              <a:t>Occupations</a:t>
            </a:r>
            <a:r>
              <a:rPr lang="en-US" sz="250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en-US" sz="2500" b="1" spc="-5" dirty="0">
                <a:solidFill>
                  <a:srgbClr val="231F20"/>
                </a:solidFill>
                <a:latin typeface="Calibri"/>
                <a:cs typeface="Calibri"/>
              </a:rPr>
              <a:t>Demanded</a:t>
            </a:r>
            <a:endParaRPr lang="en-US" sz="2500" b="1" dirty="0">
              <a:latin typeface="Calibri"/>
              <a:cs typeface="Calibri"/>
            </a:endParaRPr>
          </a:p>
          <a:p>
            <a:pPr marL="200660" algn="ctr">
              <a:lnSpc>
                <a:spcPct val="100000"/>
              </a:lnSpc>
              <a:spcBef>
                <a:spcPts val="480"/>
              </a:spcBef>
            </a:pPr>
            <a:r>
              <a:rPr lang="en-US" sz="2500" spc="-15" dirty="0">
                <a:solidFill>
                  <a:srgbClr val="231F20"/>
                </a:solidFill>
                <a:latin typeface="Calibri"/>
                <a:cs typeface="Calibri"/>
              </a:rPr>
              <a:t>Welding </a:t>
            </a:r>
            <a:r>
              <a:rPr lang="en-US" sz="2500" spc="-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lang="en-US" sz="2500" spc="-10" dirty="0">
                <a:solidFill>
                  <a:srgbClr val="231F20"/>
                </a:solidFill>
                <a:latin typeface="Calibri"/>
                <a:cs typeface="Calibri"/>
              </a:rPr>
              <a:t>construction, Electrical  Contracting, General </a:t>
            </a:r>
            <a:r>
              <a:rPr lang="en-US" sz="2500" spc="-15" dirty="0">
                <a:solidFill>
                  <a:srgbClr val="231F20"/>
                </a:solidFill>
                <a:latin typeface="Calibri"/>
                <a:cs typeface="Calibri"/>
              </a:rPr>
              <a:t>Operations,  </a:t>
            </a:r>
            <a:r>
              <a:rPr lang="en-US" sz="2500" dirty="0">
                <a:solidFill>
                  <a:srgbClr val="231F20"/>
                </a:solidFill>
                <a:latin typeface="Calibri"/>
                <a:cs typeface="Calibri"/>
              </a:rPr>
              <a:t>Marine </a:t>
            </a:r>
            <a:r>
              <a:rPr lang="en-US" sz="2500" spc="-25" dirty="0">
                <a:solidFill>
                  <a:srgbClr val="231F20"/>
                </a:solidFill>
                <a:latin typeface="Calibri"/>
                <a:cs typeface="Calibri"/>
              </a:rPr>
              <a:t>Transportation, </a:t>
            </a:r>
            <a:r>
              <a:rPr lang="en-US" sz="2500" spc="-5" dirty="0">
                <a:solidFill>
                  <a:srgbClr val="231F20"/>
                </a:solidFill>
                <a:latin typeface="Calibri"/>
                <a:cs typeface="Calibri"/>
              </a:rPr>
              <a:t>and  Mechanical</a:t>
            </a:r>
            <a:r>
              <a:rPr lang="en-US" sz="25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en-US" sz="2500" spc="-5" dirty="0">
                <a:solidFill>
                  <a:srgbClr val="231F20"/>
                </a:solidFill>
                <a:latin typeface="Calibri"/>
                <a:cs typeface="Calibri"/>
              </a:rPr>
              <a:t>Engineering</a:t>
            </a:r>
            <a:endParaRPr lang="en-US" sz="2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" y="9837013"/>
            <a:ext cx="17775934" cy="210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23491" y="270676"/>
            <a:ext cx="2515666" cy="1155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193139" y="16256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59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561975"/>
            <a:ext cx="17776190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2655">
              <a:lnSpc>
                <a:spcPts val="4000"/>
              </a:lnSpc>
              <a:spcBef>
                <a:spcPts val="100"/>
              </a:spcBef>
            </a:pPr>
            <a:r>
              <a:rPr spc="100" dirty="0"/>
              <a:t>RHODE ISLAND OFFSHORE </a:t>
            </a:r>
            <a:r>
              <a:rPr spc="90" dirty="0"/>
              <a:t>WIND</a:t>
            </a:r>
            <a:r>
              <a:rPr spc="229" dirty="0"/>
              <a:t> </a:t>
            </a:r>
            <a:r>
              <a:rPr spc="90" dirty="0"/>
              <a:t>ENERGY</a:t>
            </a:r>
          </a:p>
          <a:p>
            <a:pPr marL="914400">
              <a:lnSpc>
                <a:spcPts val="3400"/>
              </a:lnSpc>
            </a:pPr>
            <a:r>
              <a:rPr sz="3000" b="0" i="1" dirty="0">
                <a:latin typeface="Calibri"/>
                <a:cs typeface="Calibri"/>
              </a:rPr>
              <a:t>Addressing Needs </a:t>
            </a:r>
            <a:r>
              <a:rPr sz="3000" b="0" i="1" spc="-5" dirty="0">
                <a:latin typeface="Calibri"/>
                <a:cs typeface="Calibri"/>
              </a:rPr>
              <a:t>and Designing </a:t>
            </a:r>
            <a:r>
              <a:rPr sz="3000" b="0" i="1" dirty="0">
                <a:latin typeface="Calibri"/>
                <a:cs typeface="Calibri"/>
              </a:rPr>
              <a:t>a </a:t>
            </a:r>
            <a:r>
              <a:rPr sz="3000" b="0" i="1" spc="-5" dirty="0">
                <a:latin typeface="Calibri"/>
                <a:cs typeface="Calibri"/>
              </a:rPr>
              <a:t>Career </a:t>
            </a:r>
            <a:r>
              <a:rPr sz="3000" b="0" i="1" spc="-15" dirty="0">
                <a:latin typeface="Calibri"/>
                <a:cs typeface="Calibri"/>
              </a:rPr>
              <a:t>Pathway </a:t>
            </a:r>
            <a:r>
              <a:rPr sz="3000" b="0" i="1" spc="-20" dirty="0">
                <a:latin typeface="Calibri"/>
                <a:cs typeface="Calibri"/>
              </a:rPr>
              <a:t>Training</a:t>
            </a:r>
            <a:r>
              <a:rPr sz="3000" b="0" i="1" spc="0" dirty="0">
                <a:latin typeface="Calibri"/>
                <a:cs typeface="Calibri"/>
              </a:rPr>
              <a:t> </a:t>
            </a:r>
            <a:r>
              <a:rPr sz="3000" b="0" i="1" spc="-20" dirty="0">
                <a:latin typeface="Calibri"/>
                <a:cs typeface="Calibri"/>
              </a:rPr>
              <a:t>System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0" y="2799842"/>
            <a:ext cx="8110220" cy="5339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2082800">
              <a:lnSpc>
                <a:spcPct val="100000"/>
              </a:lnSpc>
              <a:spcBef>
                <a:spcPts val="100"/>
              </a:spcBef>
            </a:pPr>
            <a:r>
              <a:rPr sz="3000" b="1" spc="85" dirty="0">
                <a:solidFill>
                  <a:srgbClr val="39A8DF"/>
                </a:solidFill>
                <a:latin typeface="Calibri"/>
                <a:cs typeface="Calibri"/>
              </a:rPr>
              <a:t>OFFSHORE </a:t>
            </a:r>
            <a:r>
              <a:rPr sz="3000" b="1" spc="75" dirty="0">
                <a:solidFill>
                  <a:srgbClr val="39A8DF"/>
                </a:solidFill>
                <a:latin typeface="Calibri"/>
                <a:cs typeface="Calibri"/>
              </a:rPr>
              <a:t>WIND </a:t>
            </a:r>
            <a:r>
              <a:rPr sz="3000" b="1" spc="85" dirty="0">
                <a:solidFill>
                  <a:srgbClr val="39A8DF"/>
                </a:solidFill>
                <a:latin typeface="Calibri"/>
                <a:cs typeface="Calibri"/>
              </a:rPr>
              <a:t>CAREER </a:t>
            </a:r>
            <a:r>
              <a:rPr sz="3000" b="1" spc="-25" dirty="0">
                <a:solidFill>
                  <a:srgbClr val="39A8DF"/>
                </a:solidFill>
                <a:latin typeface="Calibri"/>
                <a:cs typeface="Calibri"/>
              </a:rPr>
              <a:t>PATHWAY  </a:t>
            </a:r>
            <a:r>
              <a:rPr sz="3000" b="1" spc="90" dirty="0">
                <a:solidFill>
                  <a:srgbClr val="39A8DF"/>
                </a:solidFill>
                <a:latin typeface="Calibri"/>
                <a:cs typeface="Calibri"/>
              </a:rPr>
              <a:t>TRAINING </a:t>
            </a:r>
            <a:r>
              <a:rPr sz="3000" b="1" spc="65" dirty="0">
                <a:solidFill>
                  <a:srgbClr val="39A8DF"/>
                </a:solidFill>
                <a:latin typeface="Calibri"/>
                <a:cs typeface="Calibri"/>
              </a:rPr>
              <a:t>SYSTEM</a:t>
            </a:r>
            <a:r>
              <a:rPr sz="3000" b="1" spc="130" dirty="0">
                <a:solidFill>
                  <a:srgbClr val="39A8DF"/>
                </a:solidFill>
                <a:latin typeface="Calibri"/>
                <a:cs typeface="Calibri"/>
              </a:rPr>
              <a:t> </a:t>
            </a:r>
            <a:r>
              <a:rPr sz="3000" b="1" spc="90" dirty="0">
                <a:solidFill>
                  <a:srgbClr val="39A8DF"/>
                </a:solidFill>
                <a:latin typeface="Calibri"/>
                <a:cs typeface="Calibri"/>
              </a:rPr>
              <a:t>APPROACH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 marR="3659504">
              <a:lnSpc>
                <a:spcPct val="113300"/>
              </a:lnSpc>
            </a:pPr>
            <a:r>
              <a:rPr sz="2500" b="1" spc="-5" dirty="0">
                <a:solidFill>
                  <a:srgbClr val="231F20"/>
                </a:solidFill>
                <a:latin typeface="Calibri"/>
                <a:cs typeface="Calibri"/>
              </a:rPr>
              <a:t>Primary </a:t>
            </a:r>
            <a:r>
              <a:rPr sz="2500" b="1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2500" b="1" spc="-5" dirty="0">
                <a:solidFill>
                  <a:srgbClr val="231F20"/>
                </a:solidFill>
                <a:latin typeface="Calibri"/>
                <a:cs typeface="Calibri"/>
              </a:rPr>
              <a:t>Secondary </a:t>
            </a:r>
            <a:r>
              <a:rPr sz="2500" b="1" spc="-15" dirty="0">
                <a:solidFill>
                  <a:srgbClr val="231F20"/>
                </a:solidFill>
                <a:latin typeface="Calibri"/>
                <a:cs typeface="Calibri"/>
              </a:rPr>
              <a:t>Education  Post-Secondary</a:t>
            </a:r>
            <a:r>
              <a:rPr sz="25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b="1" spc="-25" dirty="0">
                <a:solidFill>
                  <a:srgbClr val="231F20"/>
                </a:solidFill>
                <a:latin typeface="Calibri"/>
                <a:cs typeface="Calibri"/>
              </a:rPr>
              <a:t>Pathways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500" b="1" spc="-5" dirty="0">
                <a:solidFill>
                  <a:srgbClr val="231F20"/>
                </a:solidFill>
                <a:latin typeface="Calibri"/>
                <a:cs typeface="Calibri"/>
              </a:rPr>
              <a:t>Incumbent, </a:t>
            </a:r>
            <a:r>
              <a:rPr sz="2500" b="1" spc="-10" dirty="0">
                <a:solidFill>
                  <a:srgbClr val="231F20"/>
                </a:solidFill>
                <a:latin typeface="Calibri"/>
                <a:cs typeface="Calibri"/>
              </a:rPr>
              <a:t>Underemployed, </a:t>
            </a:r>
            <a:r>
              <a:rPr sz="2500" b="1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2500" b="1" spc="-10" dirty="0">
                <a:solidFill>
                  <a:srgbClr val="231F20"/>
                </a:solidFill>
                <a:latin typeface="Calibri"/>
                <a:cs typeface="Calibri"/>
              </a:rPr>
              <a:t>Unemployed</a:t>
            </a:r>
            <a:r>
              <a:rPr sz="2500" b="1" spc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b="1" spc="-30" dirty="0">
                <a:solidFill>
                  <a:srgbClr val="231F20"/>
                </a:solidFill>
                <a:latin typeface="Calibri"/>
                <a:cs typeface="Calibri"/>
              </a:rPr>
              <a:t>Workers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350">
              <a:latin typeface="Times New Roman"/>
              <a:cs typeface="Times New Roman"/>
            </a:endParaRPr>
          </a:p>
          <a:p>
            <a:pPr marL="12700" marR="5080">
              <a:lnSpc>
                <a:spcPct val="113300"/>
              </a:lnSpc>
            </a:pPr>
            <a:r>
              <a:rPr sz="2500" spc="-105" dirty="0">
                <a:solidFill>
                  <a:srgbClr val="231F20"/>
                </a:solidFill>
                <a:latin typeface="Calibri"/>
                <a:cs typeface="Calibri"/>
              </a:rPr>
              <a:t>“A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2012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skills </a:t>
            </a:r>
            <a:r>
              <a:rPr sz="2500" spc="-20" dirty="0">
                <a:solidFill>
                  <a:srgbClr val="231F20"/>
                </a:solidFill>
                <a:latin typeface="Calibri"/>
                <a:cs typeface="Calibri"/>
              </a:rPr>
              <a:t>gap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assessment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found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that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53%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skilled 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trade </a:t>
            </a:r>
            <a:r>
              <a:rPr sz="2500" spc="-25" dirty="0">
                <a:solidFill>
                  <a:srgbClr val="231F20"/>
                </a:solidFill>
                <a:latin typeface="Calibri"/>
                <a:cs typeface="Calibri"/>
              </a:rPr>
              <a:t>workers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U.S. were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45 </a:t>
            </a:r>
            <a:r>
              <a:rPr sz="2500" spc="-20" dirty="0">
                <a:solidFill>
                  <a:srgbClr val="231F20"/>
                </a:solidFill>
                <a:latin typeface="Calibri"/>
                <a:cs typeface="Calibri"/>
              </a:rPr>
              <a:t>years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2500" spc="-45" dirty="0">
                <a:solidFill>
                  <a:srgbClr val="231F20"/>
                </a:solidFill>
                <a:latin typeface="Calibri"/>
                <a:cs typeface="Calibri"/>
              </a:rPr>
              <a:t>older.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Connecticut, 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Rhode Island,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and New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Hampshire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led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nation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having more 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than 60%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skilled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workforce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as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age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45 </a:t>
            </a:r>
            <a:r>
              <a:rPr sz="2500" spc="-20" dirty="0">
                <a:solidFill>
                  <a:srgbClr val="231F20"/>
                </a:solidFill>
                <a:latin typeface="Calibri"/>
                <a:cs typeface="Calibri"/>
              </a:rPr>
              <a:t>years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sz="25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spc="-70" dirty="0">
                <a:solidFill>
                  <a:srgbClr val="231F20"/>
                </a:solidFill>
                <a:latin typeface="Calibri"/>
                <a:cs typeface="Calibri"/>
              </a:rPr>
              <a:t>older.”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sz="1700" i="1" dirty="0">
                <a:solidFill>
                  <a:srgbClr val="231F20"/>
                </a:solidFill>
                <a:latin typeface="Calibri"/>
                <a:cs typeface="Calibri"/>
              </a:rPr>
              <a:t>- </a:t>
            </a:r>
            <a:r>
              <a:rPr sz="1700" i="1" spc="-10" dirty="0">
                <a:solidFill>
                  <a:srgbClr val="231F20"/>
                </a:solidFill>
                <a:latin typeface="Calibri"/>
                <a:cs typeface="Calibri"/>
              </a:rPr>
              <a:t>Economic </a:t>
            </a:r>
            <a:r>
              <a:rPr sz="1700" i="1" dirty="0">
                <a:solidFill>
                  <a:srgbClr val="231F20"/>
                </a:solidFill>
                <a:latin typeface="Calibri"/>
                <a:cs typeface="Calibri"/>
              </a:rPr>
              <a:t>Modeling </a:t>
            </a:r>
            <a:r>
              <a:rPr sz="1700" i="1" spc="-5" dirty="0">
                <a:solidFill>
                  <a:srgbClr val="231F20"/>
                </a:solidFill>
                <a:latin typeface="Calibri"/>
                <a:cs typeface="Calibri"/>
              </a:rPr>
              <a:t>Specialists</a:t>
            </a:r>
            <a:r>
              <a:rPr sz="1700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i="1" spc="-5" dirty="0">
                <a:solidFill>
                  <a:srgbClr val="231F20"/>
                </a:solidFill>
                <a:latin typeface="Calibri"/>
                <a:cs typeface="Calibri"/>
              </a:rPr>
              <a:t>International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532416" y="2993720"/>
            <a:ext cx="7786319" cy="47080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61975"/>
            <a:ext cx="17776190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2655">
              <a:lnSpc>
                <a:spcPts val="4000"/>
              </a:lnSpc>
              <a:spcBef>
                <a:spcPts val="100"/>
              </a:spcBef>
            </a:pPr>
            <a:r>
              <a:rPr spc="100" dirty="0"/>
              <a:t>PRIMARY </a:t>
            </a:r>
            <a:r>
              <a:rPr spc="80" dirty="0"/>
              <a:t>AND </a:t>
            </a:r>
            <a:r>
              <a:rPr spc="85" dirty="0"/>
              <a:t>SECONDARY</a:t>
            </a:r>
            <a:r>
              <a:rPr spc="215" dirty="0"/>
              <a:t> </a:t>
            </a:r>
            <a:r>
              <a:rPr spc="100" dirty="0"/>
              <a:t>EDUCATION</a:t>
            </a:r>
          </a:p>
          <a:p>
            <a:pPr marL="914400">
              <a:lnSpc>
                <a:spcPts val="3400"/>
              </a:lnSpc>
            </a:pPr>
            <a:r>
              <a:rPr sz="3000" b="0" i="1" spc="-5" dirty="0">
                <a:latin typeface="Calibri"/>
                <a:cs typeface="Calibri"/>
              </a:rPr>
              <a:t>Curriculum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2095753"/>
            <a:ext cx="6292215" cy="34493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459"/>
              </a:spcBef>
            </a:pPr>
            <a:r>
              <a:rPr sz="3000" b="1" spc="85" dirty="0">
                <a:solidFill>
                  <a:srgbClr val="39A8DF"/>
                </a:solidFill>
                <a:latin typeface="Calibri"/>
                <a:cs typeface="Calibri"/>
              </a:rPr>
              <a:t>MIDDLE</a:t>
            </a:r>
            <a:r>
              <a:rPr sz="3000" b="1" spc="105" dirty="0">
                <a:solidFill>
                  <a:srgbClr val="39A8DF"/>
                </a:solidFill>
                <a:latin typeface="Calibri"/>
                <a:cs typeface="Calibri"/>
              </a:rPr>
              <a:t> SCHOOL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ts val="3400"/>
              </a:lnSpc>
              <a:spcBef>
                <a:spcPts val="80"/>
              </a:spcBef>
            </a:pPr>
            <a:r>
              <a:rPr sz="2500" b="1" spc="-10" dirty="0">
                <a:solidFill>
                  <a:srgbClr val="231F20"/>
                </a:solidFill>
                <a:latin typeface="Calibri"/>
                <a:cs typeface="Calibri"/>
              </a:rPr>
              <a:t>Introduction </a:t>
            </a:r>
            <a:r>
              <a:rPr sz="2500" b="1" spc="-1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2500" b="1" spc="-20" dirty="0">
                <a:solidFill>
                  <a:srgbClr val="231F20"/>
                </a:solidFill>
                <a:latin typeface="Calibri"/>
                <a:cs typeface="Calibri"/>
              </a:rPr>
              <a:t>Offshore </a:t>
            </a:r>
            <a:r>
              <a:rPr sz="2500" b="1" spc="-5" dirty="0">
                <a:solidFill>
                  <a:srgbClr val="231F20"/>
                </a:solidFill>
                <a:latin typeface="Calibri"/>
                <a:cs typeface="Calibri"/>
              </a:rPr>
              <a:t>Wind </a:t>
            </a:r>
            <a:r>
              <a:rPr sz="2500" b="1" spc="-10" dirty="0">
                <a:solidFill>
                  <a:srgbClr val="231F20"/>
                </a:solidFill>
                <a:latin typeface="Calibri"/>
                <a:cs typeface="Calibri"/>
              </a:rPr>
              <a:t>Energy providing  </a:t>
            </a:r>
            <a:r>
              <a:rPr sz="2500" b="1" spc="-15" dirty="0">
                <a:solidFill>
                  <a:srgbClr val="231F20"/>
                </a:solidFill>
                <a:latin typeface="Calibri"/>
                <a:cs typeface="Calibri"/>
              </a:rPr>
              <a:t>exposure </a:t>
            </a:r>
            <a:r>
              <a:rPr sz="2500" b="1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2500" b="1" spc="-20" dirty="0">
                <a:solidFill>
                  <a:srgbClr val="231F20"/>
                </a:solidFill>
                <a:latin typeface="Calibri"/>
                <a:cs typeface="Calibri"/>
              </a:rPr>
              <a:t>generating</a:t>
            </a:r>
            <a:r>
              <a:rPr sz="25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b="1" spc="-20" dirty="0">
                <a:solidFill>
                  <a:srgbClr val="231F20"/>
                </a:solidFill>
                <a:latin typeface="Calibri"/>
                <a:cs typeface="Calibri"/>
              </a:rPr>
              <a:t>interest</a:t>
            </a:r>
            <a:endParaRPr sz="2500">
              <a:latin typeface="Calibri"/>
              <a:cs typeface="Calibri"/>
            </a:endParaRPr>
          </a:p>
          <a:p>
            <a:pPr marL="314325" marR="842010" indent="-301625">
              <a:lnSpc>
                <a:spcPct val="113300"/>
              </a:lnSpc>
              <a:spcBef>
                <a:spcPts val="720"/>
              </a:spcBef>
              <a:buClr>
                <a:srgbClr val="38B54A"/>
              </a:buClr>
              <a:buFont typeface="Calibri"/>
              <a:buChar char="•"/>
              <a:tabLst>
                <a:tab pos="314325" algn="l"/>
                <a:tab pos="314960" algn="l"/>
              </a:tabLst>
            </a:pPr>
            <a:r>
              <a:rPr sz="2500" i="1" spc="-5" dirty="0">
                <a:solidFill>
                  <a:srgbClr val="231F20"/>
                </a:solidFill>
                <a:latin typeface="Calibri"/>
                <a:cs typeface="Calibri"/>
              </a:rPr>
              <a:t>KidWind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nationwide approved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course 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will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be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 provided</a:t>
            </a:r>
            <a:endParaRPr sz="2500">
              <a:latin typeface="Calibri"/>
              <a:cs typeface="Calibri"/>
            </a:endParaRPr>
          </a:p>
          <a:p>
            <a:pPr marL="314325" indent="-301625">
              <a:lnSpc>
                <a:spcPct val="100000"/>
              </a:lnSpc>
              <a:spcBef>
                <a:spcPts val="1300"/>
              </a:spcBef>
              <a:buClr>
                <a:srgbClr val="38B54A"/>
              </a:buClr>
              <a:buChar char="•"/>
              <a:tabLst>
                <a:tab pos="314325" algn="l"/>
                <a:tab pos="314960" algn="l"/>
              </a:tabLst>
            </a:pP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Field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spc="-35" dirty="0">
                <a:solidFill>
                  <a:srgbClr val="231F20"/>
                </a:solidFill>
                <a:latin typeface="Calibri"/>
                <a:cs typeface="Calibri"/>
              </a:rPr>
              <a:t>Trips</a:t>
            </a:r>
            <a:endParaRPr sz="2500">
              <a:latin typeface="Calibri"/>
              <a:cs typeface="Calibri"/>
            </a:endParaRPr>
          </a:p>
          <a:p>
            <a:pPr marL="314325" indent="-301625">
              <a:lnSpc>
                <a:spcPct val="100000"/>
              </a:lnSpc>
              <a:spcBef>
                <a:spcPts val="1300"/>
              </a:spcBef>
              <a:buClr>
                <a:srgbClr val="38B54A"/>
              </a:buClr>
              <a:buChar char="•"/>
              <a:tabLst>
                <a:tab pos="314325" algn="l"/>
                <a:tab pos="314960" algn="l"/>
              </a:tabLst>
            </a:pP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Experiential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Learning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25459" y="2095753"/>
            <a:ext cx="8959850" cy="72466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459"/>
              </a:spcBef>
            </a:pPr>
            <a:r>
              <a:rPr sz="3000" b="1" spc="75" dirty="0">
                <a:solidFill>
                  <a:srgbClr val="39A8DF"/>
                </a:solidFill>
                <a:latin typeface="Calibri"/>
                <a:cs typeface="Calibri"/>
              </a:rPr>
              <a:t>HIGH</a:t>
            </a:r>
            <a:r>
              <a:rPr sz="3000" b="1" spc="105" dirty="0">
                <a:solidFill>
                  <a:srgbClr val="39A8DF"/>
                </a:solidFill>
                <a:latin typeface="Calibri"/>
                <a:cs typeface="Calibri"/>
              </a:rPr>
              <a:t> SCHOOL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500" b="1" spc="-20" dirty="0">
                <a:solidFill>
                  <a:srgbClr val="231F20"/>
                </a:solidFill>
                <a:latin typeface="Calibri"/>
                <a:cs typeface="Calibri"/>
              </a:rPr>
              <a:t>Offshore </a:t>
            </a:r>
            <a:r>
              <a:rPr sz="2500" b="1" spc="-5" dirty="0">
                <a:solidFill>
                  <a:srgbClr val="231F20"/>
                </a:solidFill>
                <a:latin typeface="Calibri"/>
                <a:cs typeface="Calibri"/>
              </a:rPr>
              <a:t>Wind </a:t>
            </a:r>
            <a:r>
              <a:rPr sz="2500" b="1" spc="-10" dirty="0">
                <a:solidFill>
                  <a:srgbClr val="231F20"/>
                </a:solidFill>
                <a:latin typeface="Calibri"/>
                <a:cs typeface="Calibri"/>
              </a:rPr>
              <a:t>Energy</a:t>
            </a:r>
            <a:r>
              <a:rPr sz="2500" b="1" spc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b="1" spc="-15" dirty="0">
                <a:solidFill>
                  <a:srgbClr val="231F20"/>
                </a:solidFill>
                <a:latin typeface="Calibri"/>
                <a:cs typeface="Calibri"/>
              </a:rPr>
              <a:t>Certification</a:t>
            </a:r>
            <a:endParaRPr sz="2500">
              <a:latin typeface="Calibri"/>
              <a:cs typeface="Calibri"/>
            </a:endParaRPr>
          </a:p>
          <a:p>
            <a:pPr marL="12700" marR="800100">
              <a:lnSpc>
                <a:spcPct val="113300"/>
              </a:lnSpc>
              <a:spcBef>
                <a:spcPts val="900"/>
              </a:spcBef>
            </a:pPr>
            <a:r>
              <a:rPr sz="2500" i="1" dirty="0">
                <a:solidFill>
                  <a:srgbClr val="231F20"/>
                </a:solidFill>
                <a:latin typeface="Calibri"/>
                <a:cs typeface="Calibri"/>
              </a:rPr>
              <a:t>Awarded </a:t>
            </a:r>
            <a:r>
              <a:rPr sz="2500" i="1" spc="-25" dirty="0">
                <a:solidFill>
                  <a:srgbClr val="231F20"/>
                </a:solidFill>
                <a:latin typeface="Calibri"/>
                <a:cs typeface="Calibri"/>
              </a:rPr>
              <a:t>after </a:t>
            </a:r>
            <a:r>
              <a:rPr sz="2500" i="1" spc="-10" dirty="0">
                <a:solidFill>
                  <a:srgbClr val="231F20"/>
                </a:solidFill>
                <a:latin typeface="Calibri"/>
                <a:cs typeface="Calibri"/>
              </a:rPr>
              <a:t>demonstrating mastery </a:t>
            </a:r>
            <a:r>
              <a:rPr sz="2500" i="1" spc="-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2500" i="1" spc="-15" dirty="0">
                <a:solidFill>
                  <a:srgbClr val="231F20"/>
                </a:solidFill>
                <a:latin typeface="Calibri"/>
                <a:cs typeface="Calibri"/>
              </a:rPr>
              <a:t>Offshore </a:t>
            </a:r>
            <a:r>
              <a:rPr sz="2500" i="1" spc="-5" dirty="0">
                <a:solidFill>
                  <a:srgbClr val="231F20"/>
                </a:solidFill>
                <a:latin typeface="Calibri"/>
                <a:cs typeface="Calibri"/>
              </a:rPr>
              <a:t>Wind </a:t>
            </a:r>
            <a:r>
              <a:rPr sz="2500" i="1" spc="-10" dirty="0">
                <a:solidFill>
                  <a:srgbClr val="231F20"/>
                </a:solidFill>
                <a:latin typeface="Calibri"/>
                <a:cs typeface="Calibri"/>
              </a:rPr>
              <a:t>Energy  </a:t>
            </a:r>
            <a:r>
              <a:rPr sz="2500" i="1" spc="-5" dirty="0">
                <a:solidFill>
                  <a:srgbClr val="231F20"/>
                </a:solidFill>
                <a:latin typeface="Calibri"/>
                <a:cs typeface="Calibri"/>
              </a:rPr>
              <a:t>knowledge </a:t>
            </a:r>
            <a:r>
              <a:rPr sz="2500" i="1" spc="-10" dirty="0">
                <a:solidFill>
                  <a:srgbClr val="231F20"/>
                </a:solidFill>
                <a:latin typeface="Calibri"/>
                <a:cs typeface="Calibri"/>
              </a:rPr>
              <a:t>by completing </a:t>
            </a:r>
            <a:r>
              <a:rPr sz="2500" i="1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25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i="1" spc="-10" dirty="0">
                <a:solidFill>
                  <a:srgbClr val="231F20"/>
                </a:solidFill>
                <a:latin typeface="Calibri"/>
                <a:cs typeface="Calibri"/>
              </a:rPr>
              <a:t>following:</a:t>
            </a:r>
            <a:endParaRPr sz="2500">
              <a:latin typeface="Calibri"/>
              <a:cs typeface="Calibri"/>
            </a:endParaRPr>
          </a:p>
          <a:p>
            <a:pPr marL="314325" marR="5080" indent="-301625">
              <a:lnSpc>
                <a:spcPct val="113300"/>
              </a:lnSpc>
              <a:spcBef>
                <a:spcPts val="450"/>
              </a:spcBef>
              <a:buClr>
                <a:srgbClr val="38B54A"/>
              </a:buClr>
              <a:buChar char="•"/>
              <a:tabLst>
                <a:tab pos="314325" algn="l"/>
                <a:tab pos="314960" algn="l"/>
              </a:tabLst>
            </a:pP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3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courses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(College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Engineering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&amp; </a:t>
            </a:r>
            <a:r>
              <a:rPr sz="2500" spc="-25" dirty="0">
                <a:solidFill>
                  <a:srgbClr val="231F20"/>
                </a:solidFill>
                <a:latin typeface="Calibri"/>
                <a:cs typeface="Calibri"/>
              </a:rPr>
              <a:t>Technology </a:t>
            </a:r>
            <a:r>
              <a:rPr sz="2500" spc="-65" dirty="0">
                <a:solidFill>
                  <a:srgbClr val="231F20"/>
                </a:solidFill>
                <a:latin typeface="Calibri"/>
                <a:cs typeface="Calibri"/>
              </a:rPr>
              <a:t>“PLW”,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Environmental 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Science, and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Marine </a:t>
            </a:r>
            <a:r>
              <a:rPr sz="2500" spc="-20" dirty="0">
                <a:solidFill>
                  <a:srgbClr val="231F20"/>
                </a:solidFill>
                <a:latin typeface="Calibri"/>
                <a:cs typeface="Calibri"/>
              </a:rPr>
              <a:t>Safety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25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231F20"/>
                </a:solidFill>
                <a:latin typeface="Calibri"/>
                <a:cs typeface="Calibri"/>
              </a:rPr>
              <a:t>Transportation)</a:t>
            </a:r>
            <a:endParaRPr sz="2500">
              <a:latin typeface="Calibri"/>
              <a:cs typeface="Calibri"/>
            </a:endParaRPr>
          </a:p>
          <a:p>
            <a:pPr marL="314325" indent="-301625">
              <a:lnSpc>
                <a:spcPct val="100000"/>
              </a:lnSpc>
              <a:spcBef>
                <a:spcPts val="850"/>
              </a:spcBef>
              <a:buClr>
                <a:srgbClr val="38B54A"/>
              </a:buClr>
              <a:buChar char="•"/>
              <a:tabLst>
                <a:tab pos="314325" algn="l"/>
                <a:tab pos="314960" algn="l"/>
              </a:tabLst>
            </a:pP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OSHA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Certification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included in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“Project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Lead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2500" spc="-20" dirty="0">
                <a:solidFill>
                  <a:srgbClr val="231F20"/>
                </a:solidFill>
                <a:latin typeface="Calibri"/>
                <a:cs typeface="Calibri"/>
              </a:rPr>
              <a:t>Way”</a:t>
            </a:r>
            <a:r>
              <a:rPr sz="25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Course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500" b="1" dirty="0">
                <a:solidFill>
                  <a:srgbClr val="231F20"/>
                </a:solidFill>
                <a:latin typeface="Calibri"/>
                <a:cs typeface="Calibri"/>
              </a:rPr>
              <a:t>Included in the </a:t>
            </a:r>
            <a:r>
              <a:rPr sz="2500" b="1" spc="-5" dirty="0">
                <a:solidFill>
                  <a:srgbClr val="231F20"/>
                </a:solidFill>
                <a:latin typeface="Calibri"/>
                <a:cs typeface="Calibri"/>
              </a:rPr>
              <a:t>Marine </a:t>
            </a:r>
            <a:r>
              <a:rPr sz="2500" b="1" spc="-15" dirty="0">
                <a:solidFill>
                  <a:srgbClr val="231F20"/>
                </a:solidFill>
                <a:latin typeface="Calibri"/>
                <a:cs typeface="Calibri"/>
              </a:rPr>
              <a:t>Safety </a:t>
            </a:r>
            <a:r>
              <a:rPr sz="2500" b="1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2500" b="1" spc="-20" dirty="0">
                <a:solidFill>
                  <a:srgbClr val="231F20"/>
                </a:solidFill>
                <a:latin typeface="Calibri"/>
                <a:cs typeface="Calibri"/>
              </a:rPr>
              <a:t>Transportation</a:t>
            </a:r>
            <a:r>
              <a:rPr sz="2500" b="1" spc="-10" dirty="0">
                <a:solidFill>
                  <a:srgbClr val="231F20"/>
                </a:solidFill>
                <a:latin typeface="Calibri"/>
                <a:cs typeface="Calibri"/>
              </a:rPr>
              <a:t> Course:</a:t>
            </a:r>
            <a:endParaRPr sz="2500">
              <a:latin typeface="Calibri"/>
              <a:cs typeface="Calibri"/>
            </a:endParaRPr>
          </a:p>
          <a:p>
            <a:pPr marL="1228725" lvl="1" indent="-301625">
              <a:lnSpc>
                <a:spcPct val="100000"/>
              </a:lnSpc>
              <a:spcBef>
                <a:spcPts val="400"/>
              </a:spcBef>
              <a:buClr>
                <a:srgbClr val="38B54A"/>
              </a:buClr>
              <a:buChar char="•"/>
              <a:tabLst>
                <a:tab pos="1228725" algn="l"/>
                <a:tab pos="1229360" algn="l"/>
              </a:tabLst>
            </a:pP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6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Pack/Launch Driver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License</a:t>
            </a:r>
            <a:endParaRPr sz="2500">
              <a:latin typeface="Calibri"/>
              <a:cs typeface="Calibri"/>
            </a:endParaRPr>
          </a:p>
          <a:p>
            <a:pPr marL="1228725" lvl="1" indent="-301625">
              <a:lnSpc>
                <a:spcPct val="100000"/>
              </a:lnSpc>
              <a:spcBef>
                <a:spcPts val="1300"/>
              </a:spcBef>
              <a:buClr>
                <a:srgbClr val="38B54A"/>
              </a:buClr>
              <a:buChar char="•"/>
              <a:tabLst>
                <a:tab pos="1228725" algn="l"/>
                <a:tab pos="1229360" algn="l"/>
              </a:tabLst>
            </a:pP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Marine </a:t>
            </a:r>
            <a:r>
              <a:rPr sz="2500" spc="-40" dirty="0">
                <a:solidFill>
                  <a:srgbClr val="231F20"/>
                </a:solidFill>
                <a:latin typeface="Calibri"/>
                <a:cs typeface="Calibri"/>
              </a:rPr>
              <a:t>Safety, </a:t>
            </a:r>
            <a:r>
              <a:rPr sz="2500" spc="-30" dirty="0">
                <a:solidFill>
                  <a:srgbClr val="231F20"/>
                </a:solidFill>
                <a:latin typeface="Calibri"/>
                <a:cs typeface="Calibri"/>
              </a:rPr>
              <a:t>STCW-10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Certification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(three</a:t>
            </a:r>
            <a:r>
              <a:rPr sz="250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modules)</a:t>
            </a:r>
            <a:endParaRPr sz="2500">
              <a:latin typeface="Calibri"/>
              <a:cs typeface="Calibri"/>
            </a:endParaRPr>
          </a:p>
          <a:p>
            <a:pPr marL="2143125" lvl="2" indent="-301625">
              <a:lnSpc>
                <a:spcPct val="100000"/>
              </a:lnSpc>
              <a:spcBef>
                <a:spcPts val="850"/>
              </a:spcBef>
              <a:buClr>
                <a:srgbClr val="38B54A"/>
              </a:buClr>
              <a:buChar char="•"/>
              <a:tabLst>
                <a:tab pos="2143125" algn="l"/>
                <a:tab pos="2143760" algn="l"/>
              </a:tabLst>
            </a:pP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Basic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Sea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Survival</a:t>
            </a:r>
            <a:endParaRPr sz="2500">
              <a:latin typeface="Calibri"/>
              <a:cs typeface="Calibri"/>
            </a:endParaRPr>
          </a:p>
          <a:p>
            <a:pPr marL="2143125" lvl="2" indent="-301625">
              <a:lnSpc>
                <a:spcPct val="100000"/>
              </a:lnSpc>
              <a:spcBef>
                <a:spcPts val="850"/>
              </a:spcBef>
              <a:buClr>
                <a:srgbClr val="38B54A"/>
              </a:buClr>
              <a:buChar char="•"/>
              <a:tabLst>
                <a:tab pos="2143125" algn="l"/>
                <a:tab pos="2143760" algn="l"/>
              </a:tabLst>
            </a:pPr>
            <a:r>
              <a:rPr sz="2500" spc="-20" dirty="0">
                <a:solidFill>
                  <a:srgbClr val="231F20"/>
                </a:solidFill>
                <a:latin typeface="Calibri"/>
                <a:cs typeface="Calibri"/>
              </a:rPr>
              <a:t>First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Aid</a:t>
            </a:r>
            <a:r>
              <a:rPr sz="25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Certificate</a:t>
            </a:r>
            <a:endParaRPr sz="2500">
              <a:latin typeface="Calibri"/>
              <a:cs typeface="Calibri"/>
            </a:endParaRPr>
          </a:p>
          <a:p>
            <a:pPr marL="2143125" lvl="2" indent="-301625">
              <a:lnSpc>
                <a:spcPct val="100000"/>
              </a:lnSpc>
              <a:spcBef>
                <a:spcPts val="850"/>
              </a:spcBef>
              <a:buClr>
                <a:srgbClr val="38B54A"/>
              </a:buClr>
              <a:buChar char="•"/>
              <a:tabLst>
                <a:tab pos="2143125" algn="l"/>
                <a:tab pos="2143760" algn="l"/>
              </a:tabLst>
            </a:pP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Personal </a:t>
            </a:r>
            <a:r>
              <a:rPr sz="2500" spc="-20" dirty="0">
                <a:solidFill>
                  <a:srgbClr val="231F20"/>
                </a:solidFill>
                <a:latin typeface="Calibri"/>
                <a:cs typeface="Calibri"/>
              </a:rPr>
              <a:t>Safety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and Social</a:t>
            </a:r>
            <a:r>
              <a:rPr sz="25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Responsibility</a:t>
            </a:r>
            <a:endParaRPr sz="2500">
              <a:latin typeface="Calibri"/>
              <a:cs typeface="Calibri"/>
            </a:endParaRPr>
          </a:p>
          <a:p>
            <a:pPr marL="314325" marR="1224280" indent="-301625">
              <a:lnSpc>
                <a:spcPct val="113300"/>
              </a:lnSpc>
              <a:spcBef>
                <a:spcPts val="450"/>
              </a:spcBef>
              <a:buClr>
                <a:srgbClr val="38B54A"/>
              </a:buClr>
              <a:buChar char="•"/>
              <a:tabLst>
                <a:tab pos="314325" algn="l"/>
                <a:tab pos="314960" algn="l"/>
              </a:tabLst>
            </a:pP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Interships: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80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hours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work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2500" spc="-25" dirty="0">
                <a:solidFill>
                  <a:srgbClr val="231F20"/>
                </a:solidFill>
                <a:latin typeface="Calibri"/>
                <a:cs typeface="Calibri"/>
              </a:rPr>
              <a:t>industry,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field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trips,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and/or 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Wind </a:t>
            </a:r>
            <a:r>
              <a:rPr sz="2500" spc="-30" dirty="0">
                <a:solidFill>
                  <a:srgbClr val="231F20"/>
                </a:solidFill>
                <a:latin typeface="Calibri"/>
                <a:cs typeface="Calibri"/>
              </a:rPr>
              <a:t>Turbine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 Competition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4718" y="7205471"/>
            <a:ext cx="6879590" cy="2206625"/>
          </a:xfrm>
          <a:prstGeom prst="rect">
            <a:avLst/>
          </a:prstGeom>
          <a:ln w="12700">
            <a:solidFill>
              <a:srgbClr val="38B54A"/>
            </a:solidFill>
          </a:ln>
        </p:spPr>
        <p:txBody>
          <a:bodyPr vert="horz" wrap="square" lIns="0" tIns="142240" rIns="0" bIns="0" rtlCol="0">
            <a:spAutoFit/>
          </a:bodyPr>
          <a:lstStyle/>
          <a:p>
            <a:pPr marL="256540" marR="1386205">
              <a:lnSpc>
                <a:spcPct val="100000"/>
              </a:lnSpc>
              <a:spcBef>
                <a:spcPts val="1120"/>
              </a:spcBef>
            </a:pPr>
            <a:r>
              <a:rPr sz="3000" b="1" spc="90" dirty="0">
                <a:solidFill>
                  <a:srgbClr val="39A8DF"/>
                </a:solidFill>
                <a:latin typeface="Calibri"/>
                <a:cs typeface="Calibri"/>
              </a:rPr>
              <a:t>PROFESSIONAL </a:t>
            </a:r>
            <a:r>
              <a:rPr sz="3000" b="1" spc="100" dirty="0">
                <a:solidFill>
                  <a:srgbClr val="39A8DF"/>
                </a:solidFill>
                <a:latin typeface="Calibri"/>
                <a:cs typeface="Calibri"/>
              </a:rPr>
              <a:t>DEVELOPMENT  </a:t>
            </a:r>
            <a:r>
              <a:rPr sz="3000" b="1" spc="60" dirty="0">
                <a:solidFill>
                  <a:srgbClr val="39A8DF"/>
                </a:solidFill>
                <a:latin typeface="Calibri"/>
                <a:cs typeface="Calibri"/>
              </a:rPr>
              <a:t>FOR</a:t>
            </a:r>
            <a:r>
              <a:rPr sz="3000" b="1" spc="105" dirty="0">
                <a:solidFill>
                  <a:srgbClr val="39A8DF"/>
                </a:solidFill>
                <a:latin typeface="Calibri"/>
                <a:cs typeface="Calibri"/>
              </a:rPr>
              <a:t> </a:t>
            </a:r>
            <a:r>
              <a:rPr sz="3000" b="1" spc="75" dirty="0">
                <a:solidFill>
                  <a:srgbClr val="39A8DF"/>
                </a:solidFill>
                <a:latin typeface="Calibri"/>
                <a:cs typeface="Calibri"/>
              </a:rPr>
              <a:t>TEACHERS</a:t>
            </a:r>
            <a:endParaRPr sz="3000">
              <a:latin typeface="Calibri"/>
              <a:cs typeface="Calibri"/>
            </a:endParaRPr>
          </a:p>
          <a:p>
            <a:pPr marL="551180" marR="742315" indent="-301625">
              <a:lnSpc>
                <a:spcPts val="3400"/>
              </a:lnSpc>
              <a:spcBef>
                <a:spcPts val="80"/>
              </a:spcBef>
              <a:buClr>
                <a:srgbClr val="38B54A"/>
              </a:buClr>
              <a:buChar char="•"/>
              <a:tabLst>
                <a:tab pos="551180" algn="l"/>
                <a:tab pos="551815" algn="l"/>
              </a:tabLst>
            </a:pP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Establish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one week </a:t>
            </a:r>
            <a:r>
              <a:rPr sz="2500" spc="-25" dirty="0">
                <a:solidFill>
                  <a:srgbClr val="231F20"/>
                </a:solidFill>
                <a:latin typeface="Calibri"/>
                <a:cs typeface="Calibri"/>
              </a:rPr>
              <a:t>Offshore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Wind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Energy 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Summer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Institute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" y="9837013"/>
            <a:ext cx="17775934" cy="210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23491" y="270676"/>
            <a:ext cx="2515666" cy="1155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193139" y="16256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59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561975"/>
            <a:ext cx="17776190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2655">
              <a:lnSpc>
                <a:spcPts val="4000"/>
              </a:lnSpc>
              <a:spcBef>
                <a:spcPts val="100"/>
              </a:spcBef>
            </a:pPr>
            <a:r>
              <a:rPr spc="100" dirty="0"/>
              <a:t>PRIMARY </a:t>
            </a:r>
            <a:r>
              <a:rPr spc="80" dirty="0"/>
              <a:t>AND </a:t>
            </a:r>
            <a:r>
              <a:rPr spc="85" dirty="0"/>
              <a:t>SECONDARY</a:t>
            </a:r>
            <a:r>
              <a:rPr spc="215" dirty="0"/>
              <a:t> </a:t>
            </a:r>
            <a:r>
              <a:rPr spc="100" dirty="0"/>
              <a:t>EDUCATION</a:t>
            </a:r>
          </a:p>
          <a:p>
            <a:pPr marL="914400">
              <a:lnSpc>
                <a:spcPts val="3400"/>
              </a:lnSpc>
            </a:pPr>
            <a:r>
              <a:rPr sz="3000" b="0" i="1" spc="-15" dirty="0">
                <a:latin typeface="Calibri"/>
                <a:cs typeface="Calibri"/>
              </a:rPr>
              <a:t>Pathways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4700" y="8243823"/>
            <a:ext cx="16325215" cy="991869"/>
          </a:xfrm>
          <a:prstGeom prst="rect">
            <a:avLst/>
          </a:prstGeom>
          <a:solidFill>
            <a:srgbClr val="4A7A8F"/>
          </a:solidFill>
        </p:spPr>
        <p:txBody>
          <a:bodyPr vert="horz" wrap="square" lIns="0" tIns="4635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365"/>
              </a:spcBef>
            </a:pPr>
            <a:r>
              <a:rPr sz="2500" dirty="0">
                <a:solidFill>
                  <a:srgbClr val="FFFFFF"/>
                </a:solidFill>
                <a:latin typeface="AvenirNextCondensed-Medium"/>
                <a:cs typeface="AvenirNextCondensed-Medium"/>
              </a:rPr>
              <a:t>Wind </a:t>
            </a:r>
            <a:r>
              <a:rPr sz="2500" spc="-5" dirty="0">
                <a:solidFill>
                  <a:srgbClr val="FFFFFF"/>
                </a:solidFill>
                <a:latin typeface="AvenirNextCondensed-Medium"/>
                <a:cs typeface="AvenirNextCondensed-Medium"/>
              </a:rPr>
              <a:t>Energy </a:t>
            </a:r>
            <a:r>
              <a:rPr sz="2500" dirty="0">
                <a:solidFill>
                  <a:srgbClr val="FFFFFF"/>
                </a:solidFill>
                <a:latin typeface="AvenirNextCondensed-Medium"/>
                <a:cs typeface="AvenirNextCondensed-Medium"/>
              </a:rPr>
              <a:t>study would include curriculum </a:t>
            </a:r>
            <a:r>
              <a:rPr sz="2500" spc="-5" dirty="0">
                <a:solidFill>
                  <a:srgbClr val="FFFFFF"/>
                </a:solidFill>
                <a:latin typeface="AvenirNextCondensed-Medium"/>
                <a:cs typeface="AvenirNextCondensed-Medium"/>
              </a:rPr>
              <a:t>from </a:t>
            </a:r>
            <a:r>
              <a:rPr sz="2500" dirty="0">
                <a:solidFill>
                  <a:srgbClr val="FFFFFF"/>
                </a:solidFill>
                <a:latin typeface="AvenirNextCondensed-Medium"/>
                <a:cs typeface="AvenirNextCondensed-Medium"/>
              </a:rPr>
              <a:t>the </a:t>
            </a:r>
            <a:r>
              <a:rPr sz="2500" b="1" i="1" spc="-5" dirty="0">
                <a:solidFill>
                  <a:srgbClr val="FFFFFF"/>
                </a:solidFill>
                <a:latin typeface="AvenirNextCondensed-DemiBoldItalic"/>
                <a:cs typeface="AvenirNextCondensed-DemiBoldItalic"/>
              </a:rPr>
              <a:t>Sciences</a:t>
            </a:r>
            <a:r>
              <a:rPr sz="2500" spc="-5" dirty="0">
                <a:solidFill>
                  <a:srgbClr val="FFFFFF"/>
                </a:solidFill>
                <a:latin typeface="AvenirNextCondensed-Medium"/>
                <a:cs typeface="AvenirNextCondensed-Medium"/>
              </a:rPr>
              <a:t>: environmental, </a:t>
            </a:r>
            <a:r>
              <a:rPr sz="2500" dirty="0">
                <a:solidFill>
                  <a:srgbClr val="FFFFFF"/>
                </a:solidFill>
                <a:latin typeface="AvenirNextCondensed-Medium"/>
                <a:cs typeface="AvenirNextCondensed-Medium"/>
              </a:rPr>
              <a:t>physical, </a:t>
            </a:r>
            <a:r>
              <a:rPr sz="2500" spc="-5" dirty="0">
                <a:solidFill>
                  <a:srgbClr val="FFFFFF"/>
                </a:solidFill>
                <a:latin typeface="AvenirNextCondensed-Medium"/>
                <a:cs typeface="AvenirNextCondensed-Medium"/>
              </a:rPr>
              <a:t>earth, </a:t>
            </a:r>
            <a:r>
              <a:rPr sz="2500" dirty="0">
                <a:solidFill>
                  <a:srgbClr val="FFFFFF"/>
                </a:solidFill>
                <a:latin typeface="AvenirNextCondensed-Medium"/>
                <a:cs typeface="AvenirNextCondensed-Medium"/>
              </a:rPr>
              <a:t>living</a:t>
            </a:r>
            <a:r>
              <a:rPr sz="2500" spc="-185" dirty="0">
                <a:solidFill>
                  <a:srgbClr val="FFFFFF"/>
                </a:solidFill>
                <a:latin typeface="AvenirNextCondensed-Medium"/>
                <a:cs typeface="AvenirNextCondensed-Medium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venirNextCondensed-Medium"/>
                <a:cs typeface="AvenirNextCondensed-Medium"/>
              </a:rPr>
              <a:t>environments;</a:t>
            </a:r>
            <a:endParaRPr sz="2500">
              <a:latin typeface="AvenirNextCondensed-Medium"/>
              <a:cs typeface="AvenirNextCondensed-Medium"/>
            </a:endParaRPr>
          </a:p>
          <a:p>
            <a:pPr marL="38100" algn="ctr">
              <a:lnSpc>
                <a:spcPct val="100000"/>
              </a:lnSpc>
              <a:spcBef>
                <a:spcPts val="300"/>
              </a:spcBef>
            </a:pPr>
            <a:r>
              <a:rPr sz="2500" b="1" i="1" dirty="0">
                <a:solidFill>
                  <a:srgbClr val="FFFFFF"/>
                </a:solidFill>
                <a:latin typeface="AvenirNextCondensed-DemiBoldItalic"/>
                <a:cs typeface="AvenirNextCondensed-DemiBoldItalic"/>
              </a:rPr>
              <a:t>Social </a:t>
            </a:r>
            <a:r>
              <a:rPr sz="2500" b="1" i="1" spc="-5" dirty="0">
                <a:solidFill>
                  <a:srgbClr val="FFFFFF"/>
                </a:solidFill>
                <a:latin typeface="AvenirNextCondensed-DemiBoldItalic"/>
                <a:cs typeface="AvenirNextCondensed-DemiBoldItalic"/>
              </a:rPr>
              <a:t>Studies; Mathematics; Technology/Engineering; </a:t>
            </a:r>
            <a:r>
              <a:rPr sz="2500" b="1" i="1" dirty="0">
                <a:solidFill>
                  <a:srgbClr val="FFFFFF"/>
                </a:solidFill>
                <a:latin typeface="AvenirNextCondensed-DemiBoldItalic"/>
                <a:cs typeface="AvenirNextCondensed-DemiBoldItalic"/>
              </a:rPr>
              <a:t>Physics; Language Arts; </a:t>
            </a:r>
            <a:r>
              <a:rPr sz="2500" dirty="0">
                <a:solidFill>
                  <a:srgbClr val="FFFFFF"/>
                </a:solidFill>
                <a:latin typeface="AvenirNextCondensed-Medium"/>
                <a:cs typeface="AvenirNextCondensed-Medium"/>
              </a:rPr>
              <a:t>and</a:t>
            </a:r>
            <a:r>
              <a:rPr sz="2500" spc="-110" dirty="0">
                <a:solidFill>
                  <a:srgbClr val="FFFFFF"/>
                </a:solidFill>
                <a:latin typeface="AvenirNextCondensed-Medium"/>
                <a:cs typeface="AvenirNextCondensed-Medium"/>
              </a:rPr>
              <a:t> </a:t>
            </a:r>
            <a:r>
              <a:rPr sz="2500" b="1" i="1" spc="-5" dirty="0">
                <a:solidFill>
                  <a:srgbClr val="FFFFFF"/>
                </a:solidFill>
                <a:latin typeface="AvenirNextCondensed-DemiBoldItalic"/>
                <a:cs typeface="AvenirNextCondensed-DemiBoldItalic"/>
              </a:rPr>
              <a:t>Economics</a:t>
            </a:r>
            <a:r>
              <a:rPr sz="2500" spc="-5" dirty="0">
                <a:solidFill>
                  <a:srgbClr val="FFFFFF"/>
                </a:solidFill>
                <a:latin typeface="AvenirNextCondensed-Medium"/>
                <a:cs typeface="AvenirNextCondensed-Medium"/>
              </a:rPr>
              <a:t>.</a:t>
            </a:r>
            <a:endParaRPr sz="2500">
              <a:latin typeface="AvenirNextCondensed-Medium"/>
              <a:cs typeface="AvenirNextCondensed-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7429" y="2005603"/>
            <a:ext cx="16159480" cy="93599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sz="2500" b="1" spc="-5" dirty="0">
                <a:solidFill>
                  <a:srgbClr val="231F20"/>
                </a:solidFill>
                <a:latin typeface="Calibri"/>
                <a:cs typeface="Calibri"/>
              </a:rPr>
              <a:t>The Goal </a:t>
            </a:r>
            <a:r>
              <a:rPr sz="2500" b="1" dirty="0">
                <a:solidFill>
                  <a:srgbClr val="231F20"/>
                </a:solidFill>
                <a:latin typeface="Calibri"/>
                <a:cs typeface="Calibri"/>
              </a:rPr>
              <a:t>of the </a:t>
            </a:r>
            <a:r>
              <a:rPr sz="2500" b="1" spc="-25" dirty="0">
                <a:solidFill>
                  <a:srgbClr val="231F20"/>
                </a:solidFill>
                <a:latin typeface="Calibri"/>
                <a:cs typeface="Calibri"/>
              </a:rPr>
              <a:t>Off-Shore </a:t>
            </a:r>
            <a:r>
              <a:rPr sz="2500" b="1" spc="-5" dirty="0">
                <a:solidFill>
                  <a:srgbClr val="231F20"/>
                </a:solidFill>
                <a:latin typeface="Calibri"/>
                <a:cs typeface="Calibri"/>
              </a:rPr>
              <a:t>Wind </a:t>
            </a:r>
            <a:r>
              <a:rPr sz="2500" b="1" spc="-10" dirty="0">
                <a:solidFill>
                  <a:srgbClr val="231F20"/>
                </a:solidFill>
                <a:latin typeface="Calibri"/>
                <a:cs typeface="Calibri"/>
              </a:rPr>
              <a:t>Energy Career </a:t>
            </a:r>
            <a:r>
              <a:rPr sz="2500" b="1" spc="-30" dirty="0">
                <a:solidFill>
                  <a:srgbClr val="231F20"/>
                </a:solidFill>
                <a:latin typeface="Calibri"/>
                <a:cs typeface="Calibri"/>
              </a:rPr>
              <a:t>Pathway </a:t>
            </a:r>
            <a:r>
              <a:rPr sz="2500" b="1" spc="-10" dirty="0">
                <a:solidFill>
                  <a:srgbClr val="231F20"/>
                </a:solidFill>
                <a:latin typeface="Calibri"/>
                <a:cs typeface="Calibri"/>
              </a:rPr>
              <a:t>Initiative </a:t>
            </a:r>
            <a:r>
              <a:rPr sz="2500" b="1" dirty="0">
                <a:solidFill>
                  <a:srgbClr val="231F20"/>
                </a:solidFill>
                <a:latin typeface="Calibri"/>
                <a:cs typeface="Calibri"/>
              </a:rPr>
              <a:t>is </a:t>
            </a:r>
            <a:r>
              <a:rPr sz="2500" b="1" spc="-1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2500" b="1" spc="-10" dirty="0">
                <a:solidFill>
                  <a:srgbClr val="231F20"/>
                </a:solidFill>
                <a:latin typeface="Calibri"/>
                <a:cs typeface="Calibri"/>
              </a:rPr>
              <a:t>introduce </a:t>
            </a:r>
            <a:r>
              <a:rPr sz="2500" b="1" spc="-5" dirty="0">
                <a:solidFill>
                  <a:srgbClr val="231F20"/>
                </a:solidFill>
                <a:latin typeface="Calibri"/>
                <a:cs typeface="Calibri"/>
              </a:rPr>
              <a:t>wind </a:t>
            </a:r>
            <a:r>
              <a:rPr sz="2500" b="1" spc="-10" dirty="0">
                <a:solidFill>
                  <a:srgbClr val="231F20"/>
                </a:solidFill>
                <a:latin typeface="Calibri"/>
                <a:cs typeface="Calibri"/>
              </a:rPr>
              <a:t>energy </a:t>
            </a:r>
            <a:r>
              <a:rPr sz="2500" b="1" spc="-1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2500" b="1" spc="-5" dirty="0">
                <a:solidFill>
                  <a:srgbClr val="231F20"/>
                </a:solidFill>
                <a:latin typeface="Calibri"/>
                <a:cs typeface="Calibri"/>
              </a:rPr>
              <a:t>middle</a:t>
            </a:r>
            <a:r>
              <a:rPr sz="2500" b="1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231F20"/>
                </a:solidFill>
                <a:latin typeface="Calibri"/>
                <a:cs typeface="Calibri"/>
              </a:rPr>
              <a:t>school</a:t>
            </a:r>
            <a:endParaRPr sz="2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sz="2500" b="1" dirty="0">
                <a:solidFill>
                  <a:srgbClr val="231F20"/>
                </a:solidFill>
                <a:latin typeface="Calibri"/>
                <a:cs typeface="Calibri"/>
              </a:rPr>
              <a:t>and high school </a:t>
            </a:r>
            <a:r>
              <a:rPr sz="2500" b="1" spc="-15" dirty="0">
                <a:solidFill>
                  <a:srgbClr val="231F20"/>
                </a:solidFill>
                <a:latin typeface="Calibri"/>
                <a:cs typeface="Calibri"/>
              </a:rPr>
              <a:t>teachers </a:t>
            </a:r>
            <a:r>
              <a:rPr sz="2500" b="1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2500" b="1" spc="-10" dirty="0">
                <a:solidFill>
                  <a:srgbClr val="231F20"/>
                </a:solidFill>
                <a:latin typeface="Calibri"/>
                <a:cs typeface="Calibri"/>
              </a:rPr>
              <a:t>students </a:t>
            </a:r>
            <a:r>
              <a:rPr sz="2500" b="1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2500" b="1" spc="-15" dirty="0">
                <a:solidFill>
                  <a:srgbClr val="231F20"/>
                </a:solidFill>
                <a:latin typeface="Calibri"/>
                <a:cs typeface="Calibri"/>
              </a:rPr>
              <a:t>incorporate </a:t>
            </a:r>
            <a:r>
              <a:rPr sz="2500" b="1" spc="-5" dirty="0">
                <a:solidFill>
                  <a:srgbClr val="231F20"/>
                </a:solidFill>
                <a:latin typeface="Calibri"/>
                <a:cs typeface="Calibri"/>
              </a:rPr>
              <a:t>wind </a:t>
            </a:r>
            <a:r>
              <a:rPr sz="2500" b="1" spc="-10" dirty="0">
                <a:solidFill>
                  <a:srgbClr val="231F20"/>
                </a:solidFill>
                <a:latin typeface="Calibri"/>
                <a:cs typeface="Calibri"/>
              </a:rPr>
              <a:t>energy </a:t>
            </a:r>
            <a:r>
              <a:rPr sz="2500" b="1" spc="-5" dirty="0">
                <a:solidFill>
                  <a:srgbClr val="231F20"/>
                </a:solidFill>
                <a:latin typeface="Calibri"/>
                <a:cs typeface="Calibri"/>
              </a:rPr>
              <a:t>curriculum </a:t>
            </a:r>
            <a:r>
              <a:rPr sz="2500" b="1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2500" b="1" spc="-10" dirty="0">
                <a:solidFill>
                  <a:srgbClr val="231F20"/>
                </a:solidFill>
                <a:latin typeface="Calibri"/>
                <a:cs typeface="Calibri"/>
              </a:rPr>
              <a:t>experiences </a:t>
            </a:r>
            <a:r>
              <a:rPr sz="2500" b="1" spc="-15" dirty="0">
                <a:solidFill>
                  <a:srgbClr val="231F20"/>
                </a:solidFill>
                <a:latin typeface="Calibri"/>
                <a:cs typeface="Calibri"/>
              </a:rPr>
              <a:t>into </a:t>
            </a:r>
            <a:r>
              <a:rPr sz="2500" b="1" dirty="0">
                <a:solidFill>
                  <a:srgbClr val="231F20"/>
                </a:solidFill>
                <a:latin typeface="Calibri"/>
                <a:cs typeface="Calibri"/>
              </a:rPr>
              <a:t>Rhode Island</a:t>
            </a:r>
            <a:r>
              <a:rPr sz="2500" b="1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231F20"/>
                </a:solidFill>
                <a:latin typeface="Calibri"/>
                <a:cs typeface="Calibri"/>
              </a:rPr>
              <a:t>Schools.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4700" y="3166973"/>
            <a:ext cx="16325215" cy="659130"/>
          </a:xfrm>
          <a:prstGeom prst="rect">
            <a:avLst/>
          </a:prstGeom>
          <a:solidFill>
            <a:srgbClr val="4A7A8F"/>
          </a:solidFill>
        </p:spPr>
        <p:txBody>
          <a:bodyPr vert="horz" wrap="square" lIns="0" tIns="135255" rIns="0" bIns="0" rtlCol="0">
            <a:spAutoFit/>
          </a:bodyPr>
          <a:lstStyle/>
          <a:p>
            <a:pPr marL="3434079">
              <a:lnSpc>
                <a:spcPct val="100000"/>
              </a:lnSpc>
              <a:spcBef>
                <a:spcPts val="1065"/>
              </a:spcBef>
            </a:pPr>
            <a:r>
              <a:rPr sz="2750" b="1" spc="-5" dirty="0">
                <a:solidFill>
                  <a:srgbClr val="FFFFFF"/>
                </a:solidFill>
                <a:latin typeface="Avenir Next Condensed Demi"/>
                <a:cs typeface="Avenir Next Condensed Demi"/>
              </a:rPr>
              <a:t>AN INTRODUCTION </a:t>
            </a:r>
            <a:r>
              <a:rPr sz="2750" b="1" spc="-20" dirty="0">
                <a:solidFill>
                  <a:srgbClr val="FFFFFF"/>
                </a:solidFill>
                <a:latin typeface="Avenir Next Condensed Demi"/>
                <a:cs typeface="Avenir Next Condensed Demi"/>
              </a:rPr>
              <a:t>TO </a:t>
            </a:r>
            <a:r>
              <a:rPr sz="2750" b="1" spc="-5" dirty="0">
                <a:solidFill>
                  <a:srgbClr val="FFFFFF"/>
                </a:solidFill>
                <a:latin typeface="Avenir Next Condensed Demi"/>
                <a:cs typeface="Avenir Next Condensed Demi"/>
              </a:rPr>
              <a:t>THE WIND </a:t>
            </a:r>
            <a:r>
              <a:rPr sz="2750" b="1" spc="-20" dirty="0">
                <a:solidFill>
                  <a:srgbClr val="FFFFFF"/>
                </a:solidFill>
                <a:latin typeface="Avenir Next Condensed Demi"/>
                <a:cs typeface="Avenir Next Condensed Demi"/>
              </a:rPr>
              <a:t>ENERGY </a:t>
            </a:r>
            <a:r>
              <a:rPr sz="2750" b="1" spc="-5" dirty="0">
                <a:solidFill>
                  <a:srgbClr val="FFFFFF"/>
                </a:solidFill>
                <a:latin typeface="Avenir Next Condensed Demi"/>
                <a:cs typeface="Avenir Next Condensed Demi"/>
              </a:rPr>
              <a:t>FIELD </a:t>
            </a:r>
            <a:r>
              <a:rPr sz="2750" b="1" spc="-15" dirty="0">
                <a:solidFill>
                  <a:srgbClr val="FFFFFF"/>
                </a:solidFill>
                <a:latin typeface="Avenir Next Condensed Demi"/>
                <a:cs typeface="Avenir Next Condensed Demi"/>
              </a:rPr>
              <a:t>INCLUDES </a:t>
            </a:r>
            <a:r>
              <a:rPr sz="2750" b="1" spc="-5" dirty="0">
                <a:solidFill>
                  <a:srgbClr val="FFFFFF"/>
                </a:solidFill>
                <a:latin typeface="Avenir Next Condensed Demi"/>
                <a:cs typeface="Avenir Next Condensed Demi"/>
              </a:rPr>
              <a:t>THE </a:t>
            </a:r>
            <a:r>
              <a:rPr sz="2750" b="1" spc="-10" dirty="0">
                <a:solidFill>
                  <a:srgbClr val="FFFFFF"/>
                </a:solidFill>
                <a:latin typeface="Avenir Next Condensed Demi"/>
                <a:cs typeface="Avenir Next Condensed Demi"/>
              </a:rPr>
              <a:t>STUDY</a:t>
            </a:r>
            <a:r>
              <a:rPr sz="2750" b="1" spc="-315" dirty="0">
                <a:solidFill>
                  <a:srgbClr val="FFFFFF"/>
                </a:solidFill>
                <a:latin typeface="Avenir Next Condensed Demi"/>
                <a:cs typeface="Avenir Next Condensed Demi"/>
              </a:rPr>
              <a:t> </a:t>
            </a:r>
            <a:r>
              <a:rPr sz="2750" b="1" spc="-25" dirty="0">
                <a:solidFill>
                  <a:srgbClr val="FFFFFF"/>
                </a:solidFill>
                <a:latin typeface="Avenir Next Condensed Demi"/>
                <a:cs typeface="Avenir Next Condensed Demi"/>
              </a:rPr>
              <a:t>OF:</a:t>
            </a:r>
            <a:endParaRPr sz="2750">
              <a:latin typeface="Avenir Next Condensed Demi"/>
              <a:cs typeface="Avenir Next Condensed Dem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1529" y="5815277"/>
            <a:ext cx="2257425" cy="23799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4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27AAE1"/>
                </a:solidFill>
                <a:latin typeface="Avenir Next Condensed Demi"/>
                <a:cs typeface="Avenir Next Condensed Demi"/>
              </a:rPr>
              <a:t>ENERGY</a:t>
            </a:r>
            <a:r>
              <a:rPr sz="2400" b="1" spc="-125" dirty="0">
                <a:solidFill>
                  <a:srgbClr val="27AAE1"/>
                </a:solidFill>
                <a:latin typeface="Avenir Next Condensed Demi"/>
                <a:cs typeface="Avenir Next Condensed Demi"/>
              </a:rPr>
              <a:t> </a:t>
            </a:r>
            <a:r>
              <a:rPr sz="2400" b="1" dirty="0">
                <a:solidFill>
                  <a:srgbClr val="27AAE1"/>
                </a:solidFill>
                <a:latin typeface="Avenir Next Condensed Demi"/>
                <a:cs typeface="Avenir Next Condensed Demi"/>
              </a:rPr>
              <a:t>SOURCES</a:t>
            </a:r>
            <a:endParaRPr sz="2400" dirty="0">
              <a:latin typeface="Avenir Next Condensed Demi"/>
              <a:cs typeface="Avenir Next Condensed Demi"/>
            </a:endParaRPr>
          </a:p>
          <a:p>
            <a:pPr marL="172085" marR="164465" algn="ctr">
              <a:lnSpc>
                <a:spcPts val="3100"/>
              </a:lnSpc>
              <a:spcBef>
                <a:spcPts val="130"/>
              </a:spcBef>
            </a:pPr>
            <a:r>
              <a:rPr lang="en-US" sz="240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E</a:t>
            </a:r>
            <a:r>
              <a:rPr sz="240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lectrical</a:t>
            </a:r>
            <a:r>
              <a:rPr sz="2400" spc="-85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power  </a:t>
            </a:r>
            <a:r>
              <a:rPr sz="2400" spc="-5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generation</a:t>
            </a:r>
            <a:endParaRPr sz="2400" dirty="0">
              <a:latin typeface="AvenirNextCondensed-Medium"/>
              <a:cs typeface="AvenirNextCondensed-Medium"/>
            </a:endParaRPr>
          </a:p>
          <a:p>
            <a:pPr algn="ctr">
              <a:lnSpc>
                <a:spcPts val="2960"/>
              </a:lnSpc>
            </a:pPr>
            <a:r>
              <a:rPr sz="240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and the</a:t>
            </a:r>
            <a:r>
              <a:rPr sz="2400" spc="-3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 </a:t>
            </a:r>
            <a:r>
              <a:rPr sz="2400" spc="-5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nature</a:t>
            </a:r>
            <a:endParaRPr sz="2400" dirty="0">
              <a:latin typeface="AvenirNextCondensed-Medium"/>
              <a:cs typeface="AvenirNextCondensed-Medium"/>
            </a:endParaRPr>
          </a:p>
          <a:p>
            <a:pPr marL="63500" algn="ctr">
              <a:lnSpc>
                <a:spcPts val="3140"/>
              </a:lnSpc>
            </a:pPr>
            <a:r>
              <a:rPr sz="240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of</a:t>
            </a:r>
            <a:r>
              <a:rPr sz="2400" spc="5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wind</a:t>
            </a:r>
            <a:endParaRPr sz="2400" dirty="0">
              <a:latin typeface="AvenirNextCondensed-Medium"/>
              <a:cs typeface="AvenirNextCondensed-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14080" y="5815277"/>
            <a:ext cx="2426177" cy="2004203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48260" marR="40640" indent="-635" algn="ctr">
              <a:lnSpc>
                <a:spcPts val="3100"/>
              </a:lnSpc>
              <a:spcBef>
                <a:spcPts val="270"/>
              </a:spcBef>
            </a:pPr>
            <a:r>
              <a:rPr sz="2400" b="1" dirty="0">
                <a:solidFill>
                  <a:srgbClr val="27AAE1"/>
                </a:solidFill>
                <a:latin typeface="Avenir Next Condensed Demi"/>
                <a:cs typeface="Avenir Next Condensed Demi"/>
              </a:rPr>
              <a:t>MARINE  TRANSPO</a:t>
            </a:r>
            <a:r>
              <a:rPr sz="2400" b="1" spc="-20" dirty="0">
                <a:solidFill>
                  <a:srgbClr val="27AAE1"/>
                </a:solidFill>
                <a:latin typeface="Avenir Next Condensed Demi"/>
                <a:cs typeface="Avenir Next Condensed Demi"/>
              </a:rPr>
              <a:t>R</a:t>
            </a:r>
            <a:r>
              <a:rPr sz="2400" b="1" spc="-50" dirty="0">
                <a:solidFill>
                  <a:srgbClr val="27AAE1"/>
                </a:solidFill>
                <a:latin typeface="Avenir Next Condensed Demi"/>
                <a:cs typeface="Avenir Next Condensed Demi"/>
              </a:rPr>
              <a:t>TA</a:t>
            </a:r>
            <a:r>
              <a:rPr sz="2400" b="1" dirty="0">
                <a:solidFill>
                  <a:srgbClr val="27AAE1"/>
                </a:solidFill>
                <a:latin typeface="Avenir Next Condensed Demi"/>
                <a:cs typeface="Avenir Next Condensed Demi"/>
              </a:rPr>
              <a:t>TION</a:t>
            </a:r>
            <a:endParaRPr sz="2400" dirty="0">
              <a:latin typeface="Avenir Next Condensed Demi"/>
              <a:cs typeface="Avenir Next Condensed Demi"/>
            </a:endParaRPr>
          </a:p>
          <a:p>
            <a:pPr marL="85090">
              <a:lnSpc>
                <a:spcPts val="2960"/>
              </a:lnSpc>
            </a:pPr>
            <a:r>
              <a:rPr lang="en-US" sz="2400" spc="-5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V</a:t>
            </a:r>
            <a:r>
              <a:rPr sz="2400" spc="-5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essel</a:t>
            </a:r>
            <a:r>
              <a:rPr sz="2400" spc="-2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 </a:t>
            </a:r>
            <a:r>
              <a:rPr sz="2400" spc="-5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operations,</a:t>
            </a:r>
            <a:endParaRPr sz="2400" dirty="0">
              <a:latin typeface="AvenirNextCondensed-Medium"/>
              <a:cs typeface="AvenirNextCondensed-Medium"/>
            </a:endParaRPr>
          </a:p>
          <a:p>
            <a:pPr marL="12700" marR="5080" algn="ctr">
              <a:lnSpc>
                <a:spcPts val="3100"/>
              </a:lnSpc>
              <a:spcBef>
                <a:spcPts val="130"/>
              </a:spcBef>
            </a:pPr>
            <a:r>
              <a:rPr sz="2400" spc="-5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transport </a:t>
            </a:r>
            <a:r>
              <a:rPr sz="240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of people  and</a:t>
            </a:r>
            <a:r>
              <a:rPr sz="2400" spc="-15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materials</a:t>
            </a:r>
            <a:endParaRPr sz="2400" dirty="0">
              <a:latin typeface="AvenirNextCondensed-Medium"/>
              <a:cs typeface="AvenirNextCondensed-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09939" y="5815277"/>
            <a:ext cx="1857003" cy="1218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40"/>
              </a:lnSpc>
              <a:spcBef>
                <a:spcPts val="100"/>
              </a:spcBef>
            </a:pPr>
            <a:r>
              <a:rPr sz="2400" b="1" dirty="0">
                <a:solidFill>
                  <a:srgbClr val="27AAE1"/>
                </a:solidFill>
                <a:latin typeface="Avenir Next Condensed Demi"/>
                <a:cs typeface="Avenir Next Condensed Demi"/>
              </a:rPr>
              <a:t>ENGINEERING</a:t>
            </a:r>
            <a:endParaRPr sz="2400" dirty="0">
              <a:latin typeface="Avenir Next Condensed Demi"/>
              <a:cs typeface="Avenir Next Condensed Demi"/>
            </a:endParaRPr>
          </a:p>
          <a:p>
            <a:pPr marL="194945" marR="187325" algn="ctr">
              <a:lnSpc>
                <a:spcPts val="3100"/>
              </a:lnSpc>
              <a:spcBef>
                <a:spcPts val="130"/>
              </a:spcBef>
            </a:pPr>
            <a:r>
              <a:rPr lang="en-US" sz="240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G</a:t>
            </a:r>
            <a:r>
              <a:rPr sz="240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ene</a:t>
            </a:r>
            <a:r>
              <a:rPr sz="2400" spc="-2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r</a:t>
            </a:r>
            <a:r>
              <a:rPr sz="240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ator,  blades</a:t>
            </a:r>
            <a:endParaRPr sz="2400" dirty="0">
              <a:latin typeface="AvenirNextCondensed-Medium"/>
              <a:cs typeface="AvenirNextCondensed-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36624" y="5815277"/>
            <a:ext cx="2293103" cy="2055499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ctr">
              <a:lnSpc>
                <a:spcPts val="3100"/>
              </a:lnSpc>
              <a:spcBef>
                <a:spcPts val="270"/>
              </a:spcBef>
            </a:pPr>
            <a:r>
              <a:rPr sz="2400" b="1" dirty="0">
                <a:solidFill>
                  <a:srgbClr val="27AAE1"/>
                </a:solidFill>
                <a:latin typeface="Avenir Next Condensed Demi"/>
                <a:cs typeface="Avenir Next Condensed Demi"/>
              </a:rPr>
              <a:t>G</a:t>
            </a:r>
            <a:r>
              <a:rPr sz="2400" b="1" spc="-20" dirty="0">
                <a:solidFill>
                  <a:srgbClr val="27AAE1"/>
                </a:solidFill>
                <a:latin typeface="Avenir Next Condensed Demi"/>
                <a:cs typeface="Avenir Next Condensed Demi"/>
              </a:rPr>
              <a:t>O</a:t>
            </a:r>
            <a:r>
              <a:rPr sz="2400" b="1" dirty="0">
                <a:solidFill>
                  <a:srgbClr val="27AAE1"/>
                </a:solidFill>
                <a:latin typeface="Avenir Next Condensed Demi"/>
                <a:cs typeface="Avenir Next Condensed Demi"/>
              </a:rPr>
              <a:t>VERNMEN</a:t>
            </a:r>
            <a:r>
              <a:rPr sz="2400" b="1" spc="-50" dirty="0">
                <a:solidFill>
                  <a:srgbClr val="27AAE1"/>
                </a:solidFill>
                <a:latin typeface="Avenir Next Condensed Demi"/>
                <a:cs typeface="Avenir Next Condensed Demi"/>
              </a:rPr>
              <a:t>T</a:t>
            </a:r>
            <a:r>
              <a:rPr lang="en-US" sz="2400" b="1" spc="-50" dirty="0">
                <a:solidFill>
                  <a:srgbClr val="27AAE1"/>
                </a:solidFill>
                <a:latin typeface="Avenir Next Condensed Demi"/>
                <a:cs typeface="Avenir Next Condensed Demi"/>
              </a:rPr>
              <a:t>A</a:t>
            </a:r>
            <a:r>
              <a:rPr sz="2400" b="1" dirty="0">
                <a:solidFill>
                  <a:srgbClr val="27AAE1"/>
                </a:solidFill>
                <a:latin typeface="Avenir Next Condensed Demi"/>
                <a:cs typeface="Avenir Next Condensed Demi"/>
              </a:rPr>
              <a:t>L  </a:t>
            </a:r>
            <a:r>
              <a:rPr sz="2400" b="1" spc="-5" dirty="0">
                <a:solidFill>
                  <a:srgbClr val="27AAE1"/>
                </a:solidFill>
                <a:latin typeface="Avenir Next Condensed Demi"/>
                <a:cs typeface="Avenir Next Condensed Demi"/>
              </a:rPr>
              <a:t>REGULATIONS</a:t>
            </a:r>
            <a:endParaRPr lang="en-US" sz="2400" b="1" spc="-5" dirty="0">
              <a:latin typeface="Avenir Next Condensed Demi"/>
              <a:cs typeface="Avenir Next Condensed Demi"/>
            </a:endParaRPr>
          </a:p>
          <a:p>
            <a:pPr marL="12700" marR="5080" algn="ctr">
              <a:lnSpc>
                <a:spcPts val="3100"/>
              </a:lnSpc>
              <a:spcBef>
                <a:spcPts val="270"/>
              </a:spcBef>
            </a:pPr>
            <a:r>
              <a:rPr lang="en-US" sz="240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Z</a:t>
            </a:r>
            <a:r>
              <a:rPr sz="240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oning,</a:t>
            </a:r>
            <a:endParaRPr sz="2400" dirty="0">
              <a:latin typeface="AvenirNextCondensed-Medium"/>
              <a:cs typeface="AvenirNextCondensed-Medium"/>
            </a:endParaRPr>
          </a:p>
          <a:p>
            <a:pPr marL="108585" marR="100965" algn="ctr">
              <a:lnSpc>
                <a:spcPts val="3100"/>
              </a:lnSpc>
              <a:spcBef>
                <a:spcPts val="130"/>
              </a:spcBef>
              <a:tabLst>
                <a:tab pos="1542415" algn="l"/>
              </a:tabLst>
            </a:pPr>
            <a:r>
              <a:rPr lang="en-US" sz="240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p</a:t>
            </a:r>
            <a:r>
              <a:rPr sz="240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ermi</a:t>
            </a:r>
            <a:r>
              <a:rPr sz="2400" spc="-35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t</a:t>
            </a:r>
            <a:r>
              <a:rPr sz="240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ting</a:t>
            </a:r>
            <a:r>
              <a:rPr lang="en-US" sz="240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and  site</a:t>
            </a:r>
            <a:r>
              <a:rPr sz="2400" spc="-3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selection</a:t>
            </a:r>
            <a:endParaRPr sz="2400" dirty="0">
              <a:latin typeface="AvenirNextCondensed-Medium"/>
              <a:cs typeface="AvenirNextCondensed-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36970" y="6208360"/>
            <a:ext cx="2228850" cy="160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6905">
              <a:lnSpc>
                <a:spcPts val="314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27AAE1"/>
                </a:solidFill>
                <a:latin typeface="Avenir Next Condensed Demi"/>
                <a:cs typeface="Avenir Next Condensed Demi"/>
              </a:rPr>
              <a:t>IMPACT</a:t>
            </a:r>
            <a:endParaRPr sz="2400" dirty="0">
              <a:latin typeface="Avenir Next Condensed Demi"/>
              <a:cs typeface="Avenir Next Condensed Demi"/>
            </a:endParaRPr>
          </a:p>
          <a:p>
            <a:pPr marL="12700" marR="5080" algn="ctr">
              <a:lnSpc>
                <a:spcPts val="3100"/>
              </a:lnSpc>
              <a:spcBef>
                <a:spcPts val="130"/>
              </a:spcBef>
            </a:pPr>
            <a:r>
              <a:rPr lang="en-US" sz="2400" spc="-5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E</a:t>
            </a:r>
            <a:r>
              <a:rPr sz="2400" spc="-5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ffect </a:t>
            </a:r>
            <a:r>
              <a:rPr sz="240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on</a:t>
            </a:r>
            <a:r>
              <a:rPr sz="2400" spc="-55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wildlife</a:t>
            </a:r>
            <a:r>
              <a:rPr sz="2400" spc="-3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–  fish, whales,  </a:t>
            </a:r>
            <a:r>
              <a:rPr sz="2400" spc="-5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birds,</a:t>
            </a:r>
            <a:r>
              <a:rPr sz="2400" spc="-9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bats</a:t>
            </a:r>
            <a:endParaRPr sz="2400" dirty="0">
              <a:latin typeface="AvenirNextCondensed-Medium"/>
              <a:cs typeface="AvenirNextCondensed-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141343" y="5799828"/>
            <a:ext cx="587556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40940" algn="l"/>
              </a:tabLst>
            </a:pPr>
            <a:r>
              <a:rPr sz="3600" b="1" spc="-7" baseline="-2096" dirty="0">
                <a:solidFill>
                  <a:srgbClr val="27AAE1"/>
                </a:solidFill>
                <a:latin typeface="Avenir Next Condensed Demi"/>
                <a:cs typeface="Avenir Next Condensed Demi"/>
              </a:rPr>
              <a:t>ENVIRONMENTAL	</a:t>
            </a:r>
            <a:r>
              <a:rPr sz="2400" b="1" spc="-5" dirty="0">
                <a:solidFill>
                  <a:srgbClr val="27AAE1"/>
                </a:solidFill>
                <a:latin typeface="Avenir Next Condensed Demi"/>
                <a:cs typeface="Avenir Next Condensed Demi"/>
              </a:rPr>
              <a:t>COMMUNITY</a:t>
            </a:r>
            <a:r>
              <a:rPr sz="2400" b="1" spc="-120" dirty="0">
                <a:solidFill>
                  <a:srgbClr val="27AAE1"/>
                </a:solidFill>
                <a:latin typeface="Avenir Next Condensed Demi"/>
                <a:cs typeface="Avenir Next Condensed Demi"/>
              </a:rPr>
              <a:t> </a:t>
            </a:r>
            <a:r>
              <a:rPr sz="2400" b="1" dirty="0">
                <a:solidFill>
                  <a:srgbClr val="27AAE1"/>
                </a:solidFill>
                <a:latin typeface="Avenir Next Condensed Demi"/>
                <a:cs typeface="Avenir Next Condensed Demi"/>
              </a:rPr>
              <a:t>RESPONSE</a:t>
            </a:r>
            <a:endParaRPr sz="2400" dirty="0">
              <a:latin typeface="Avenir Next Condensed Demi"/>
              <a:cs typeface="Avenir Next Condensed Dem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771052" y="6192911"/>
            <a:ext cx="2639060" cy="1606658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68580" marR="5080" indent="-56515" algn="ctr">
              <a:lnSpc>
                <a:spcPts val="3100"/>
              </a:lnSpc>
              <a:spcBef>
                <a:spcPts val="270"/>
              </a:spcBef>
            </a:pPr>
            <a:r>
              <a:rPr lang="en-US" sz="240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P</a:t>
            </a:r>
            <a:r>
              <a:rPr sz="240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ositive</a:t>
            </a:r>
            <a:r>
              <a:rPr lang="en-US" sz="240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and</a:t>
            </a:r>
            <a:r>
              <a:rPr lang="en-US" sz="2400" spc="-8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negative  </a:t>
            </a:r>
            <a:r>
              <a:rPr sz="2400" spc="-5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perceptions </a:t>
            </a:r>
            <a:r>
              <a:rPr sz="240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and the  media, opinions and  persuasion</a:t>
            </a:r>
            <a:r>
              <a:rPr sz="2400" spc="-35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AvenirNextCondensed-Medium"/>
                <a:cs typeface="AvenirNextCondensed-Medium"/>
              </a:rPr>
              <a:t>concepts</a:t>
            </a:r>
            <a:endParaRPr sz="2400" dirty="0">
              <a:latin typeface="AvenirNextCondensed-Medium"/>
              <a:cs typeface="AvenirNextCondensed-Medium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914394" y="5840290"/>
            <a:ext cx="0" cy="1915795"/>
          </a:xfrm>
          <a:custGeom>
            <a:avLst/>
            <a:gdLst/>
            <a:ahLst/>
            <a:cxnLst/>
            <a:rect l="l" t="t" r="r" b="b"/>
            <a:pathLst>
              <a:path h="1915795">
                <a:moveTo>
                  <a:pt x="0" y="1915413"/>
                </a:moveTo>
                <a:lnTo>
                  <a:pt x="0" y="0"/>
                </a:lnTo>
              </a:path>
            </a:pathLst>
          </a:custGeom>
          <a:ln w="21361">
            <a:solidFill>
              <a:srgbClr val="39A8D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14394" y="77987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1361">
            <a:solidFill>
              <a:srgbClr val="39A8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14394" y="58187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1361">
            <a:solidFill>
              <a:srgbClr val="39A8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92440" y="5840290"/>
            <a:ext cx="0" cy="1915795"/>
          </a:xfrm>
          <a:custGeom>
            <a:avLst/>
            <a:gdLst/>
            <a:ahLst/>
            <a:cxnLst/>
            <a:rect l="l" t="t" r="r" b="b"/>
            <a:pathLst>
              <a:path h="1915795">
                <a:moveTo>
                  <a:pt x="0" y="1915413"/>
                </a:moveTo>
                <a:lnTo>
                  <a:pt x="0" y="0"/>
                </a:lnTo>
              </a:path>
            </a:pathLst>
          </a:custGeom>
          <a:ln w="21361">
            <a:solidFill>
              <a:srgbClr val="39A8D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92440" y="77987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1361">
            <a:solidFill>
              <a:srgbClr val="39A8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92440" y="58187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1361">
            <a:solidFill>
              <a:srgbClr val="39A8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58892" y="5840290"/>
            <a:ext cx="0" cy="1915795"/>
          </a:xfrm>
          <a:custGeom>
            <a:avLst/>
            <a:gdLst/>
            <a:ahLst/>
            <a:cxnLst/>
            <a:rect l="l" t="t" r="r" b="b"/>
            <a:pathLst>
              <a:path h="1915795">
                <a:moveTo>
                  <a:pt x="0" y="1915413"/>
                </a:moveTo>
                <a:lnTo>
                  <a:pt x="0" y="0"/>
                </a:lnTo>
              </a:path>
            </a:pathLst>
          </a:custGeom>
          <a:ln w="21361">
            <a:solidFill>
              <a:srgbClr val="39A8D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58892" y="77987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1361">
            <a:solidFill>
              <a:srgbClr val="39A8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58892" y="58187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1361">
            <a:solidFill>
              <a:srgbClr val="39A8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021679" y="5840290"/>
            <a:ext cx="0" cy="1915795"/>
          </a:xfrm>
          <a:custGeom>
            <a:avLst/>
            <a:gdLst/>
            <a:ahLst/>
            <a:cxnLst/>
            <a:rect l="l" t="t" r="r" b="b"/>
            <a:pathLst>
              <a:path h="1915795">
                <a:moveTo>
                  <a:pt x="0" y="1915413"/>
                </a:moveTo>
                <a:lnTo>
                  <a:pt x="0" y="0"/>
                </a:lnTo>
              </a:path>
            </a:pathLst>
          </a:custGeom>
          <a:ln w="21361">
            <a:solidFill>
              <a:srgbClr val="39A8D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021679" y="77987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1361">
            <a:solidFill>
              <a:srgbClr val="39A8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021679" y="58187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1361">
            <a:solidFill>
              <a:srgbClr val="39A8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457769" y="5840290"/>
            <a:ext cx="0" cy="1915795"/>
          </a:xfrm>
          <a:custGeom>
            <a:avLst/>
            <a:gdLst/>
            <a:ahLst/>
            <a:cxnLst/>
            <a:rect l="l" t="t" r="r" b="b"/>
            <a:pathLst>
              <a:path h="1915795">
                <a:moveTo>
                  <a:pt x="0" y="1915413"/>
                </a:moveTo>
                <a:lnTo>
                  <a:pt x="0" y="0"/>
                </a:lnTo>
              </a:path>
            </a:pathLst>
          </a:custGeom>
          <a:ln w="21361">
            <a:solidFill>
              <a:srgbClr val="39A8D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457769" y="77987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1361">
            <a:solidFill>
              <a:srgbClr val="39A8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457769" y="58187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1361">
            <a:solidFill>
              <a:srgbClr val="39A8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68686" y="4400730"/>
            <a:ext cx="1352550" cy="1352550"/>
          </a:xfrm>
          <a:custGeom>
            <a:avLst/>
            <a:gdLst/>
            <a:ahLst/>
            <a:cxnLst/>
            <a:rect l="l" t="t" r="r" b="b"/>
            <a:pathLst>
              <a:path w="1352550" h="1352550">
                <a:moveTo>
                  <a:pt x="676046" y="0"/>
                </a:moveTo>
                <a:lnTo>
                  <a:pt x="627766" y="1697"/>
                </a:lnTo>
                <a:lnTo>
                  <a:pt x="580402" y="6713"/>
                </a:lnTo>
                <a:lnTo>
                  <a:pt x="534068" y="14933"/>
                </a:lnTo>
                <a:lnTo>
                  <a:pt x="488880" y="26244"/>
                </a:lnTo>
                <a:lnTo>
                  <a:pt x="444951" y="40529"/>
                </a:lnTo>
                <a:lnTo>
                  <a:pt x="402396" y="57676"/>
                </a:lnTo>
                <a:lnTo>
                  <a:pt x="361328" y="77569"/>
                </a:lnTo>
                <a:lnTo>
                  <a:pt x="321864" y="100095"/>
                </a:lnTo>
                <a:lnTo>
                  <a:pt x="284116" y="125138"/>
                </a:lnTo>
                <a:lnTo>
                  <a:pt x="248200" y="152585"/>
                </a:lnTo>
                <a:lnTo>
                  <a:pt x="214230" y="182321"/>
                </a:lnTo>
                <a:lnTo>
                  <a:pt x="182320" y="214232"/>
                </a:lnTo>
                <a:lnTo>
                  <a:pt x="152584" y="248202"/>
                </a:lnTo>
                <a:lnTo>
                  <a:pt x="125137" y="284119"/>
                </a:lnTo>
                <a:lnTo>
                  <a:pt x="100094" y="321867"/>
                </a:lnTo>
                <a:lnTo>
                  <a:pt x="77569" y="361333"/>
                </a:lnTo>
                <a:lnTo>
                  <a:pt x="57676" y="402401"/>
                </a:lnTo>
                <a:lnTo>
                  <a:pt x="40529" y="444957"/>
                </a:lnTo>
                <a:lnTo>
                  <a:pt x="26243" y="488887"/>
                </a:lnTo>
                <a:lnTo>
                  <a:pt x="14933" y="534077"/>
                </a:lnTo>
                <a:lnTo>
                  <a:pt x="6713" y="580411"/>
                </a:lnTo>
                <a:lnTo>
                  <a:pt x="1697" y="627777"/>
                </a:lnTo>
                <a:lnTo>
                  <a:pt x="0" y="676059"/>
                </a:lnTo>
                <a:lnTo>
                  <a:pt x="1697" y="724339"/>
                </a:lnTo>
                <a:lnTo>
                  <a:pt x="6713" y="771703"/>
                </a:lnTo>
                <a:lnTo>
                  <a:pt x="14933" y="818036"/>
                </a:lnTo>
                <a:lnTo>
                  <a:pt x="26243" y="863225"/>
                </a:lnTo>
                <a:lnTo>
                  <a:pt x="40529" y="907154"/>
                </a:lnTo>
                <a:lnTo>
                  <a:pt x="57676" y="949709"/>
                </a:lnTo>
                <a:lnTo>
                  <a:pt x="77569" y="990776"/>
                </a:lnTo>
                <a:lnTo>
                  <a:pt x="100094" y="1030241"/>
                </a:lnTo>
                <a:lnTo>
                  <a:pt x="125137" y="1067988"/>
                </a:lnTo>
                <a:lnTo>
                  <a:pt x="152584" y="1103904"/>
                </a:lnTo>
                <a:lnTo>
                  <a:pt x="182320" y="1137875"/>
                </a:lnTo>
                <a:lnTo>
                  <a:pt x="214230" y="1169785"/>
                </a:lnTo>
                <a:lnTo>
                  <a:pt x="248200" y="1199521"/>
                </a:lnTo>
                <a:lnTo>
                  <a:pt x="284116" y="1226967"/>
                </a:lnTo>
                <a:lnTo>
                  <a:pt x="321864" y="1252010"/>
                </a:lnTo>
                <a:lnTo>
                  <a:pt x="361328" y="1274536"/>
                </a:lnTo>
                <a:lnTo>
                  <a:pt x="402396" y="1294429"/>
                </a:lnTo>
                <a:lnTo>
                  <a:pt x="444951" y="1311575"/>
                </a:lnTo>
                <a:lnTo>
                  <a:pt x="488880" y="1325861"/>
                </a:lnTo>
                <a:lnTo>
                  <a:pt x="534068" y="1337171"/>
                </a:lnTo>
                <a:lnTo>
                  <a:pt x="580402" y="1345391"/>
                </a:lnTo>
                <a:lnTo>
                  <a:pt x="627766" y="1350408"/>
                </a:lnTo>
                <a:lnTo>
                  <a:pt x="676046" y="1352105"/>
                </a:lnTo>
                <a:lnTo>
                  <a:pt x="724326" y="1350408"/>
                </a:lnTo>
                <a:lnTo>
                  <a:pt x="771690" y="1345391"/>
                </a:lnTo>
                <a:lnTo>
                  <a:pt x="818023" y="1337171"/>
                </a:lnTo>
                <a:lnTo>
                  <a:pt x="863212" y="1325861"/>
                </a:lnTo>
                <a:lnTo>
                  <a:pt x="907141" y="1311575"/>
                </a:lnTo>
                <a:lnTo>
                  <a:pt x="949696" y="1294429"/>
                </a:lnTo>
                <a:lnTo>
                  <a:pt x="990763" y="1274536"/>
                </a:lnTo>
                <a:lnTo>
                  <a:pt x="1030228" y="1252010"/>
                </a:lnTo>
                <a:lnTo>
                  <a:pt x="1067975" y="1226967"/>
                </a:lnTo>
                <a:lnTo>
                  <a:pt x="1103892" y="1199521"/>
                </a:lnTo>
                <a:lnTo>
                  <a:pt x="1137862" y="1169785"/>
                </a:lnTo>
                <a:lnTo>
                  <a:pt x="1169772" y="1137875"/>
                </a:lnTo>
                <a:lnTo>
                  <a:pt x="1199508" y="1103904"/>
                </a:lnTo>
                <a:lnTo>
                  <a:pt x="1226954" y="1067988"/>
                </a:lnTo>
                <a:lnTo>
                  <a:pt x="1251998" y="1030241"/>
                </a:lnTo>
                <a:lnTo>
                  <a:pt x="1274523" y="990776"/>
                </a:lnTo>
                <a:lnTo>
                  <a:pt x="1294416" y="949709"/>
                </a:lnTo>
                <a:lnTo>
                  <a:pt x="1311563" y="907154"/>
                </a:lnTo>
                <a:lnTo>
                  <a:pt x="1325848" y="863225"/>
                </a:lnTo>
                <a:lnTo>
                  <a:pt x="1337158" y="818036"/>
                </a:lnTo>
                <a:lnTo>
                  <a:pt x="1345379" y="771703"/>
                </a:lnTo>
                <a:lnTo>
                  <a:pt x="1350395" y="724339"/>
                </a:lnTo>
                <a:lnTo>
                  <a:pt x="1352092" y="676059"/>
                </a:lnTo>
                <a:lnTo>
                  <a:pt x="1350395" y="627777"/>
                </a:lnTo>
                <a:lnTo>
                  <a:pt x="1345379" y="580411"/>
                </a:lnTo>
                <a:lnTo>
                  <a:pt x="1337158" y="534077"/>
                </a:lnTo>
                <a:lnTo>
                  <a:pt x="1325848" y="488887"/>
                </a:lnTo>
                <a:lnTo>
                  <a:pt x="1311563" y="444957"/>
                </a:lnTo>
                <a:lnTo>
                  <a:pt x="1294416" y="402401"/>
                </a:lnTo>
                <a:lnTo>
                  <a:pt x="1274523" y="361333"/>
                </a:lnTo>
                <a:lnTo>
                  <a:pt x="1251998" y="321867"/>
                </a:lnTo>
                <a:lnTo>
                  <a:pt x="1226954" y="284119"/>
                </a:lnTo>
                <a:lnTo>
                  <a:pt x="1199508" y="248202"/>
                </a:lnTo>
                <a:lnTo>
                  <a:pt x="1169772" y="214232"/>
                </a:lnTo>
                <a:lnTo>
                  <a:pt x="1137862" y="182321"/>
                </a:lnTo>
                <a:lnTo>
                  <a:pt x="1103892" y="152585"/>
                </a:lnTo>
                <a:lnTo>
                  <a:pt x="1067975" y="125138"/>
                </a:lnTo>
                <a:lnTo>
                  <a:pt x="1030228" y="100095"/>
                </a:lnTo>
                <a:lnTo>
                  <a:pt x="990763" y="77569"/>
                </a:lnTo>
                <a:lnTo>
                  <a:pt x="949696" y="57676"/>
                </a:lnTo>
                <a:lnTo>
                  <a:pt x="907141" y="40529"/>
                </a:lnTo>
                <a:lnTo>
                  <a:pt x="863212" y="26244"/>
                </a:lnTo>
                <a:lnTo>
                  <a:pt x="818023" y="14933"/>
                </a:lnTo>
                <a:lnTo>
                  <a:pt x="771690" y="6713"/>
                </a:lnTo>
                <a:lnTo>
                  <a:pt x="724326" y="1697"/>
                </a:lnTo>
                <a:lnTo>
                  <a:pt x="676046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21055" y="4400730"/>
            <a:ext cx="1352550" cy="1352550"/>
          </a:xfrm>
          <a:custGeom>
            <a:avLst/>
            <a:gdLst/>
            <a:ahLst/>
            <a:cxnLst/>
            <a:rect l="l" t="t" r="r" b="b"/>
            <a:pathLst>
              <a:path w="1352550" h="1352550">
                <a:moveTo>
                  <a:pt x="676046" y="0"/>
                </a:moveTo>
                <a:lnTo>
                  <a:pt x="627766" y="1697"/>
                </a:lnTo>
                <a:lnTo>
                  <a:pt x="580402" y="6713"/>
                </a:lnTo>
                <a:lnTo>
                  <a:pt x="534068" y="14933"/>
                </a:lnTo>
                <a:lnTo>
                  <a:pt x="488880" y="26244"/>
                </a:lnTo>
                <a:lnTo>
                  <a:pt x="444951" y="40529"/>
                </a:lnTo>
                <a:lnTo>
                  <a:pt x="402396" y="57676"/>
                </a:lnTo>
                <a:lnTo>
                  <a:pt x="361328" y="77569"/>
                </a:lnTo>
                <a:lnTo>
                  <a:pt x="321864" y="100095"/>
                </a:lnTo>
                <a:lnTo>
                  <a:pt x="284116" y="125138"/>
                </a:lnTo>
                <a:lnTo>
                  <a:pt x="248200" y="152585"/>
                </a:lnTo>
                <a:lnTo>
                  <a:pt x="214230" y="182321"/>
                </a:lnTo>
                <a:lnTo>
                  <a:pt x="182320" y="214232"/>
                </a:lnTo>
                <a:lnTo>
                  <a:pt x="152584" y="248202"/>
                </a:lnTo>
                <a:lnTo>
                  <a:pt x="125137" y="284119"/>
                </a:lnTo>
                <a:lnTo>
                  <a:pt x="100094" y="321867"/>
                </a:lnTo>
                <a:lnTo>
                  <a:pt x="77569" y="361333"/>
                </a:lnTo>
                <a:lnTo>
                  <a:pt x="57676" y="402401"/>
                </a:lnTo>
                <a:lnTo>
                  <a:pt x="40529" y="444957"/>
                </a:lnTo>
                <a:lnTo>
                  <a:pt x="26243" y="488887"/>
                </a:lnTo>
                <a:lnTo>
                  <a:pt x="14933" y="534077"/>
                </a:lnTo>
                <a:lnTo>
                  <a:pt x="6713" y="580411"/>
                </a:lnTo>
                <a:lnTo>
                  <a:pt x="1697" y="627777"/>
                </a:lnTo>
                <a:lnTo>
                  <a:pt x="0" y="676059"/>
                </a:lnTo>
                <a:lnTo>
                  <a:pt x="1697" y="724339"/>
                </a:lnTo>
                <a:lnTo>
                  <a:pt x="6713" y="771703"/>
                </a:lnTo>
                <a:lnTo>
                  <a:pt x="14933" y="818036"/>
                </a:lnTo>
                <a:lnTo>
                  <a:pt x="26243" y="863225"/>
                </a:lnTo>
                <a:lnTo>
                  <a:pt x="40529" y="907154"/>
                </a:lnTo>
                <a:lnTo>
                  <a:pt x="57676" y="949709"/>
                </a:lnTo>
                <a:lnTo>
                  <a:pt x="77569" y="990776"/>
                </a:lnTo>
                <a:lnTo>
                  <a:pt x="100094" y="1030241"/>
                </a:lnTo>
                <a:lnTo>
                  <a:pt x="125137" y="1067988"/>
                </a:lnTo>
                <a:lnTo>
                  <a:pt x="152584" y="1103904"/>
                </a:lnTo>
                <a:lnTo>
                  <a:pt x="182320" y="1137875"/>
                </a:lnTo>
                <a:lnTo>
                  <a:pt x="214230" y="1169785"/>
                </a:lnTo>
                <a:lnTo>
                  <a:pt x="248200" y="1199521"/>
                </a:lnTo>
                <a:lnTo>
                  <a:pt x="284116" y="1226967"/>
                </a:lnTo>
                <a:lnTo>
                  <a:pt x="321864" y="1252010"/>
                </a:lnTo>
                <a:lnTo>
                  <a:pt x="361328" y="1274536"/>
                </a:lnTo>
                <a:lnTo>
                  <a:pt x="402396" y="1294429"/>
                </a:lnTo>
                <a:lnTo>
                  <a:pt x="444951" y="1311575"/>
                </a:lnTo>
                <a:lnTo>
                  <a:pt x="488880" y="1325861"/>
                </a:lnTo>
                <a:lnTo>
                  <a:pt x="534068" y="1337171"/>
                </a:lnTo>
                <a:lnTo>
                  <a:pt x="580402" y="1345391"/>
                </a:lnTo>
                <a:lnTo>
                  <a:pt x="627766" y="1350408"/>
                </a:lnTo>
                <a:lnTo>
                  <a:pt x="676046" y="1352105"/>
                </a:lnTo>
                <a:lnTo>
                  <a:pt x="724326" y="1350408"/>
                </a:lnTo>
                <a:lnTo>
                  <a:pt x="771690" y="1345391"/>
                </a:lnTo>
                <a:lnTo>
                  <a:pt x="818023" y="1337171"/>
                </a:lnTo>
                <a:lnTo>
                  <a:pt x="863212" y="1325861"/>
                </a:lnTo>
                <a:lnTo>
                  <a:pt x="907141" y="1311575"/>
                </a:lnTo>
                <a:lnTo>
                  <a:pt x="949696" y="1294429"/>
                </a:lnTo>
                <a:lnTo>
                  <a:pt x="990763" y="1274536"/>
                </a:lnTo>
                <a:lnTo>
                  <a:pt x="1030228" y="1252010"/>
                </a:lnTo>
                <a:lnTo>
                  <a:pt x="1067975" y="1226967"/>
                </a:lnTo>
                <a:lnTo>
                  <a:pt x="1103892" y="1199521"/>
                </a:lnTo>
                <a:lnTo>
                  <a:pt x="1137862" y="1169785"/>
                </a:lnTo>
                <a:lnTo>
                  <a:pt x="1169772" y="1137875"/>
                </a:lnTo>
                <a:lnTo>
                  <a:pt x="1199508" y="1103904"/>
                </a:lnTo>
                <a:lnTo>
                  <a:pt x="1226954" y="1067988"/>
                </a:lnTo>
                <a:lnTo>
                  <a:pt x="1251998" y="1030241"/>
                </a:lnTo>
                <a:lnTo>
                  <a:pt x="1274523" y="990776"/>
                </a:lnTo>
                <a:lnTo>
                  <a:pt x="1294416" y="949709"/>
                </a:lnTo>
                <a:lnTo>
                  <a:pt x="1311563" y="907154"/>
                </a:lnTo>
                <a:lnTo>
                  <a:pt x="1325848" y="863225"/>
                </a:lnTo>
                <a:lnTo>
                  <a:pt x="1337158" y="818036"/>
                </a:lnTo>
                <a:lnTo>
                  <a:pt x="1345379" y="771703"/>
                </a:lnTo>
                <a:lnTo>
                  <a:pt x="1350395" y="724339"/>
                </a:lnTo>
                <a:lnTo>
                  <a:pt x="1352092" y="676059"/>
                </a:lnTo>
                <a:lnTo>
                  <a:pt x="1350395" y="627777"/>
                </a:lnTo>
                <a:lnTo>
                  <a:pt x="1345379" y="580411"/>
                </a:lnTo>
                <a:lnTo>
                  <a:pt x="1337158" y="534077"/>
                </a:lnTo>
                <a:lnTo>
                  <a:pt x="1325848" y="488887"/>
                </a:lnTo>
                <a:lnTo>
                  <a:pt x="1311563" y="444957"/>
                </a:lnTo>
                <a:lnTo>
                  <a:pt x="1294416" y="402401"/>
                </a:lnTo>
                <a:lnTo>
                  <a:pt x="1274523" y="361333"/>
                </a:lnTo>
                <a:lnTo>
                  <a:pt x="1251998" y="321867"/>
                </a:lnTo>
                <a:lnTo>
                  <a:pt x="1226954" y="284119"/>
                </a:lnTo>
                <a:lnTo>
                  <a:pt x="1199508" y="248202"/>
                </a:lnTo>
                <a:lnTo>
                  <a:pt x="1169772" y="214232"/>
                </a:lnTo>
                <a:lnTo>
                  <a:pt x="1137862" y="182321"/>
                </a:lnTo>
                <a:lnTo>
                  <a:pt x="1103892" y="152585"/>
                </a:lnTo>
                <a:lnTo>
                  <a:pt x="1067975" y="125138"/>
                </a:lnTo>
                <a:lnTo>
                  <a:pt x="1030228" y="100095"/>
                </a:lnTo>
                <a:lnTo>
                  <a:pt x="990763" y="77569"/>
                </a:lnTo>
                <a:lnTo>
                  <a:pt x="949696" y="57676"/>
                </a:lnTo>
                <a:lnTo>
                  <a:pt x="907141" y="40529"/>
                </a:lnTo>
                <a:lnTo>
                  <a:pt x="863212" y="26244"/>
                </a:lnTo>
                <a:lnTo>
                  <a:pt x="818023" y="14933"/>
                </a:lnTo>
                <a:lnTo>
                  <a:pt x="771690" y="6713"/>
                </a:lnTo>
                <a:lnTo>
                  <a:pt x="724326" y="1697"/>
                </a:lnTo>
                <a:lnTo>
                  <a:pt x="676046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61407" y="4400730"/>
            <a:ext cx="1352550" cy="1352550"/>
          </a:xfrm>
          <a:custGeom>
            <a:avLst/>
            <a:gdLst/>
            <a:ahLst/>
            <a:cxnLst/>
            <a:rect l="l" t="t" r="r" b="b"/>
            <a:pathLst>
              <a:path w="1352550" h="1352550">
                <a:moveTo>
                  <a:pt x="676046" y="0"/>
                </a:moveTo>
                <a:lnTo>
                  <a:pt x="627766" y="1697"/>
                </a:lnTo>
                <a:lnTo>
                  <a:pt x="580402" y="6713"/>
                </a:lnTo>
                <a:lnTo>
                  <a:pt x="534068" y="14933"/>
                </a:lnTo>
                <a:lnTo>
                  <a:pt x="488880" y="26244"/>
                </a:lnTo>
                <a:lnTo>
                  <a:pt x="444951" y="40529"/>
                </a:lnTo>
                <a:lnTo>
                  <a:pt x="402396" y="57676"/>
                </a:lnTo>
                <a:lnTo>
                  <a:pt x="361328" y="77569"/>
                </a:lnTo>
                <a:lnTo>
                  <a:pt x="321864" y="100095"/>
                </a:lnTo>
                <a:lnTo>
                  <a:pt x="284116" y="125138"/>
                </a:lnTo>
                <a:lnTo>
                  <a:pt x="248200" y="152585"/>
                </a:lnTo>
                <a:lnTo>
                  <a:pt x="214230" y="182321"/>
                </a:lnTo>
                <a:lnTo>
                  <a:pt x="182320" y="214232"/>
                </a:lnTo>
                <a:lnTo>
                  <a:pt x="152584" y="248202"/>
                </a:lnTo>
                <a:lnTo>
                  <a:pt x="125137" y="284119"/>
                </a:lnTo>
                <a:lnTo>
                  <a:pt x="100094" y="321867"/>
                </a:lnTo>
                <a:lnTo>
                  <a:pt x="77569" y="361333"/>
                </a:lnTo>
                <a:lnTo>
                  <a:pt x="57676" y="402401"/>
                </a:lnTo>
                <a:lnTo>
                  <a:pt x="40529" y="444957"/>
                </a:lnTo>
                <a:lnTo>
                  <a:pt x="26243" y="488887"/>
                </a:lnTo>
                <a:lnTo>
                  <a:pt x="14933" y="534077"/>
                </a:lnTo>
                <a:lnTo>
                  <a:pt x="6713" y="580411"/>
                </a:lnTo>
                <a:lnTo>
                  <a:pt x="1697" y="627777"/>
                </a:lnTo>
                <a:lnTo>
                  <a:pt x="0" y="676059"/>
                </a:lnTo>
                <a:lnTo>
                  <a:pt x="1697" y="724339"/>
                </a:lnTo>
                <a:lnTo>
                  <a:pt x="6713" y="771703"/>
                </a:lnTo>
                <a:lnTo>
                  <a:pt x="14933" y="818036"/>
                </a:lnTo>
                <a:lnTo>
                  <a:pt x="26243" y="863225"/>
                </a:lnTo>
                <a:lnTo>
                  <a:pt x="40529" y="907154"/>
                </a:lnTo>
                <a:lnTo>
                  <a:pt x="57676" y="949709"/>
                </a:lnTo>
                <a:lnTo>
                  <a:pt x="77569" y="990776"/>
                </a:lnTo>
                <a:lnTo>
                  <a:pt x="100094" y="1030241"/>
                </a:lnTo>
                <a:lnTo>
                  <a:pt x="125137" y="1067988"/>
                </a:lnTo>
                <a:lnTo>
                  <a:pt x="152584" y="1103904"/>
                </a:lnTo>
                <a:lnTo>
                  <a:pt x="182320" y="1137875"/>
                </a:lnTo>
                <a:lnTo>
                  <a:pt x="214230" y="1169785"/>
                </a:lnTo>
                <a:lnTo>
                  <a:pt x="248200" y="1199521"/>
                </a:lnTo>
                <a:lnTo>
                  <a:pt x="284116" y="1226967"/>
                </a:lnTo>
                <a:lnTo>
                  <a:pt x="321864" y="1252010"/>
                </a:lnTo>
                <a:lnTo>
                  <a:pt x="361328" y="1274536"/>
                </a:lnTo>
                <a:lnTo>
                  <a:pt x="402396" y="1294429"/>
                </a:lnTo>
                <a:lnTo>
                  <a:pt x="444951" y="1311575"/>
                </a:lnTo>
                <a:lnTo>
                  <a:pt x="488880" y="1325861"/>
                </a:lnTo>
                <a:lnTo>
                  <a:pt x="534068" y="1337171"/>
                </a:lnTo>
                <a:lnTo>
                  <a:pt x="580402" y="1345391"/>
                </a:lnTo>
                <a:lnTo>
                  <a:pt x="627766" y="1350408"/>
                </a:lnTo>
                <a:lnTo>
                  <a:pt x="676046" y="1352105"/>
                </a:lnTo>
                <a:lnTo>
                  <a:pt x="724326" y="1350408"/>
                </a:lnTo>
                <a:lnTo>
                  <a:pt x="771690" y="1345391"/>
                </a:lnTo>
                <a:lnTo>
                  <a:pt x="818023" y="1337171"/>
                </a:lnTo>
                <a:lnTo>
                  <a:pt x="863212" y="1325861"/>
                </a:lnTo>
                <a:lnTo>
                  <a:pt x="907141" y="1311575"/>
                </a:lnTo>
                <a:lnTo>
                  <a:pt x="949696" y="1294429"/>
                </a:lnTo>
                <a:lnTo>
                  <a:pt x="990763" y="1274536"/>
                </a:lnTo>
                <a:lnTo>
                  <a:pt x="1030228" y="1252010"/>
                </a:lnTo>
                <a:lnTo>
                  <a:pt x="1067975" y="1226967"/>
                </a:lnTo>
                <a:lnTo>
                  <a:pt x="1103892" y="1199521"/>
                </a:lnTo>
                <a:lnTo>
                  <a:pt x="1137862" y="1169785"/>
                </a:lnTo>
                <a:lnTo>
                  <a:pt x="1169772" y="1137875"/>
                </a:lnTo>
                <a:lnTo>
                  <a:pt x="1199508" y="1103904"/>
                </a:lnTo>
                <a:lnTo>
                  <a:pt x="1226954" y="1067988"/>
                </a:lnTo>
                <a:lnTo>
                  <a:pt x="1251998" y="1030241"/>
                </a:lnTo>
                <a:lnTo>
                  <a:pt x="1274523" y="990776"/>
                </a:lnTo>
                <a:lnTo>
                  <a:pt x="1294416" y="949709"/>
                </a:lnTo>
                <a:lnTo>
                  <a:pt x="1311563" y="907154"/>
                </a:lnTo>
                <a:lnTo>
                  <a:pt x="1325848" y="863225"/>
                </a:lnTo>
                <a:lnTo>
                  <a:pt x="1337158" y="818036"/>
                </a:lnTo>
                <a:lnTo>
                  <a:pt x="1345379" y="771703"/>
                </a:lnTo>
                <a:lnTo>
                  <a:pt x="1350395" y="724339"/>
                </a:lnTo>
                <a:lnTo>
                  <a:pt x="1352092" y="676059"/>
                </a:lnTo>
                <a:lnTo>
                  <a:pt x="1350395" y="627777"/>
                </a:lnTo>
                <a:lnTo>
                  <a:pt x="1345379" y="580411"/>
                </a:lnTo>
                <a:lnTo>
                  <a:pt x="1337158" y="534077"/>
                </a:lnTo>
                <a:lnTo>
                  <a:pt x="1325848" y="488887"/>
                </a:lnTo>
                <a:lnTo>
                  <a:pt x="1311563" y="444957"/>
                </a:lnTo>
                <a:lnTo>
                  <a:pt x="1294416" y="402401"/>
                </a:lnTo>
                <a:lnTo>
                  <a:pt x="1274523" y="361333"/>
                </a:lnTo>
                <a:lnTo>
                  <a:pt x="1251998" y="321867"/>
                </a:lnTo>
                <a:lnTo>
                  <a:pt x="1226954" y="284119"/>
                </a:lnTo>
                <a:lnTo>
                  <a:pt x="1199508" y="248202"/>
                </a:lnTo>
                <a:lnTo>
                  <a:pt x="1169772" y="214232"/>
                </a:lnTo>
                <a:lnTo>
                  <a:pt x="1137862" y="182321"/>
                </a:lnTo>
                <a:lnTo>
                  <a:pt x="1103892" y="152585"/>
                </a:lnTo>
                <a:lnTo>
                  <a:pt x="1067975" y="125138"/>
                </a:lnTo>
                <a:lnTo>
                  <a:pt x="1030228" y="100095"/>
                </a:lnTo>
                <a:lnTo>
                  <a:pt x="990763" y="77569"/>
                </a:lnTo>
                <a:lnTo>
                  <a:pt x="949696" y="57676"/>
                </a:lnTo>
                <a:lnTo>
                  <a:pt x="907141" y="40529"/>
                </a:lnTo>
                <a:lnTo>
                  <a:pt x="863212" y="26244"/>
                </a:lnTo>
                <a:lnTo>
                  <a:pt x="818023" y="14933"/>
                </a:lnTo>
                <a:lnTo>
                  <a:pt x="771690" y="6713"/>
                </a:lnTo>
                <a:lnTo>
                  <a:pt x="724326" y="1697"/>
                </a:lnTo>
                <a:lnTo>
                  <a:pt x="676046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70513" y="4400730"/>
            <a:ext cx="1352550" cy="1352550"/>
          </a:xfrm>
          <a:custGeom>
            <a:avLst/>
            <a:gdLst/>
            <a:ahLst/>
            <a:cxnLst/>
            <a:rect l="l" t="t" r="r" b="b"/>
            <a:pathLst>
              <a:path w="1352550" h="1352550">
                <a:moveTo>
                  <a:pt x="676046" y="0"/>
                </a:moveTo>
                <a:lnTo>
                  <a:pt x="627766" y="1697"/>
                </a:lnTo>
                <a:lnTo>
                  <a:pt x="580402" y="6713"/>
                </a:lnTo>
                <a:lnTo>
                  <a:pt x="534068" y="14933"/>
                </a:lnTo>
                <a:lnTo>
                  <a:pt x="488880" y="26244"/>
                </a:lnTo>
                <a:lnTo>
                  <a:pt x="444951" y="40529"/>
                </a:lnTo>
                <a:lnTo>
                  <a:pt x="402396" y="57676"/>
                </a:lnTo>
                <a:lnTo>
                  <a:pt x="361328" y="77569"/>
                </a:lnTo>
                <a:lnTo>
                  <a:pt x="321864" y="100095"/>
                </a:lnTo>
                <a:lnTo>
                  <a:pt x="284116" y="125138"/>
                </a:lnTo>
                <a:lnTo>
                  <a:pt x="248200" y="152585"/>
                </a:lnTo>
                <a:lnTo>
                  <a:pt x="214230" y="182321"/>
                </a:lnTo>
                <a:lnTo>
                  <a:pt x="182320" y="214232"/>
                </a:lnTo>
                <a:lnTo>
                  <a:pt x="152584" y="248202"/>
                </a:lnTo>
                <a:lnTo>
                  <a:pt x="125137" y="284119"/>
                </a:lnTo>
                <a:lnTo>
                  <a:pt x="100094" y="321867"/>
                </a:lnTo>
                <a:lnTo>
                  <a:pt x="77569" y="361333"/>
                </a:lnTo>
                <a:lnTo>
                  <a:pt x="57676" y="402401"/>
                </a:lnTo>
                <a:lnTo>
                  <a:pt x="40529" y="444957"/>
                </a:lnTo>
                <a:lnTo>
                  <a:pt x="26243" y="488887"/>
                </a:lnTo>
                <a:lnTo>
                  <a:pt x="14933" y="534077"/>
                </a:lnTo>
                <a:lnTo>
                  <a:pt x="6713" y="580411"/>
                </a:lnTo>
                <a:lnTo>
                  <a:pt x="1697" y="627777"/>
                </a:lnTo>
                <a:lnTo>
                  <a:pt x="0" y="676059"/>
                </a:lnTo>
                <a:lnTo>
                  <a:pt x="1697" y="724339"/>
                </a:lnTo>
                <a:lnTo>
                  <a:pt x="6713" y="771703"/>
                </a:lnTo>
                <a:lnTo>
                  <a:pt x="14933" y="818036"/>
                </a:lnTo>
                <a:lnTo>
                  <a:pt x="26243" y="863225"/>
                </a:lnTo>
                <a:lnTo>
                  <a:pt x="40529" y="907154"/>
                </a:lnTo>
                <a:lnTo>
                  <a:pt x="57676" y="949709"/>
                </a:lnTo>
                <a:lnTo>
                  <a:pt x="77569" y="990776"/>
                </a:lnTo>
                <a:lnTo>
                  <a:pt x="100094" y="1030241"/>
                </a:lnTo>
                <a:lnTo>
                  <a:pt x="125137" y="1067988"/>
                </a:lnTo>
                <a:lnTo>
                  <a:pt x="152584" y="1103904"/>
                </a:lnTo>
                <a:lnTo>
                  <a:pt x="182320" y="1137875"/>
                </a:lnTo>
                <a:lnTo>
                  <a:pt x="214230" y="1169785"/>
                </a:lnTo>
                <a:lnTo>
                  <a:pt x="248200" y="1199521"/>
                </a:lnTo>
                <a:lnTo>
                  <a:pt x="284116" y="1226967"/>
                </a:lnTo>
                <a:lnTo>
                  <a:pt x="321864" y="1252010"/>
                </a:lnTo>
                <a:lnTo>
                  <a:pt x="361328" y="1274536"/>
                </a:lnTo>
                <a:lnTo>
                  <a:pt x="402396" y="1294429"/>
                </a:lnTo>
                <a:lnTo>
                  <a:pt x="444951" y="1311575"/>
                </a:lnTo>
                <a:lnTo>
                  <a:pt x="488880" y="1325861"/>
                </a:lnTo>
                <a:lnTo>
                  <a:pt x="534068" y="1337171"/>
                </a:lnTo>
                <a:lnTo>
                  <a:pt x="580402" y="1345391"/>
                </a:lnTo>
                <a:lnTo>
                  <a:pt x="627766" y="1350408"/>
                </a:lnTo>
                <a:lnTo>
                  <a:pt x="676046" y="1352105"/>
                </a:lnTo>
                <a:lnTo>
                  <a:pt x="724326" y="1350408"/>
                </a:lnTo>
                <a:lnTo>
                  <a:pt x="771690" y="1345391"/>
                </a:lnTo>
                <a:lnTo>
                  <a:pt x="818023" y="1337171"/>
                </a:lnTo>
                <a:lnTo>
                  <a:pt x="863212" y="1325861"/>
                </a:lnTo>
                <a:lnTo>
                  <a:pt x="907141" y="1311575"/>
                </a:lnTo>
                <a:lnTo>
                  <a:pt x="949696" y="1294429"/>
                </a:lnTo>
                <a:lnTo>
                  <a:pt x="990763" y="1274536"/>
                </a:lnTo>
                <a:lnTo>
                  <a:pt x="1030228" y="1252010"/>
                </a:lnTo>
                <a:lnTo>
                  <a:pt x="1067975" y="1226967"/>
                </a:lnTo>
                <a:lnTo>
                  <a:pt x="1103892" y="1199521"/>
                </a:lnTo>
                <a:lnTo>
                  <a:pt x="1137862" y="1169785"/>
                </a:lnTo>
                <a:lnTo>
                  <a:pt x="1169772" y="1137875"/>
                </a:lnTo>
                <a:lnTo>
                  <a:pt x="1199508" y="1103904"/>
                </a:lnTo>
                <a:lnTo>
                  <a:pt x="1226954" y="1067988"/>
                </a:lnTo>
                <a:lnTo>
                  <a:pt x="1251998" y="1030241"/>
                </a:lnTo>
                <a:lnTo>
                  <a:pt x="1274523" y="990776"/>
                </a:lnTo>
                <a:lnTo>
                  <a:pt x="1294416" y="949709"/>
                </a:lnTo>
                <a:lnTo>
                  <a:pt x="1311563" y="907154"/>
                </a:lnTo>
                <a:lnTo>
                  <a:pt x="1325848" y="863225"/>
                </a:lnTo>
                <a:lnTo>
                  <a:pt x="1337158" y="818036"/>
                </a:lnTo>
                <a:lnTo>
                  <a:pt x="1345379" y="771703"/>
                </a:lnTo>
                <a:lnTo>
                  <a:pt x="1350395" y="724339"/>
                </a:lnTo>
                <a:lnTo>
                  <a:pt x="1352092" y="676059"/>
                </a:lnTo>
                <a:lnTo>
                  <a:pt x="1350395" y="627777"/>
                </a:lnTo>
                <a:lnTo>
                  <a:pt x="1345379" y="580411"/>
                </a:lnTo>
                <a:lnTo>
                  <a:pt x="1337158" y="534077"/>
                </a:lnTo>
                <a:lnTo>
                  <a:pt x="1325848" y="488887"/>
                </a:lnTo>
                <a:lnTo>
                  <a:pt x="1311563" y="444957"/>
                </a:lnTo>
                <a:lnTo>
                  <a:pt x="1294416" y="402401"/>
                </a:lnTo>
                <a:lnTo>
                  <a:pt x="1274523" y="361333"/>
                </a:lnTo>
                <a:lnTo>
                  <a:pt x="1251998" y="321867"/>
                </a:lnTo>
                <a:lnTo>
                  <a:pt x="1226954" y="284119"/>
                </a:lnTo>
                <a:lnTo>
                  <a:pt x="1199508" y="248202"/>
                </a:lnTo>
                <a:lnTo>
                  <a:pt x="1169772" y="214232"/>
                </a:lnTo>
                <a:lnTo>
                  <a:pt x="1137862" y="182321"/>
                </a:lnTo>
                <a:lnTo>
                  <a:pt x="1103892" y="152585"/>
                </a:lnTo>
                <a:lnTo>
                  <a:pt x="1067975" y="125138"/>
                </a:lnTo>
                <a:lnTo>
                  <a:pt x="1030228" y="100095"/>
                </a:lnTo>
                <a:lnTo>
                  <a:pt x="990763" y="77569"/>
                </a:lnTo>
                <a:lnTo>
                  <a:pt x="949696" y="57676"/>
                </a:lnTo>
                <a:lnTo>
                  <a:pt x="907141" y="40529"/>
                </a:lnTo>
                <a:lnTo>
                  <a:pt x="863212" y="26244"/>
                </a:lnTo>
                <a:lnTo>
                  <a:pt x="818023" y="14933"/>
                </a:lnTo>
                <a:lnTo>
                  <a:pt x="771690" y="6713"/>
                </a:lnTo>
                <a:lnTo>
                  <a:pt x="724326" y="1697"/>
                </a:lnTo>
                <a:lnTo>
                  <a:pt x="676046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548719" y="4400730"/>
            <a:ext cx="1352550" cy="1352550"/>
          </a:xfrm>
          <a:custGeom>
            <a:avLst/>
            <a:gdLst/>
            <a:ahLst/>
            <a:cxnLst/>
            <a:rect l="l" t="t" r="r" b="b"/>
            <a:pathLst>
              <a:path w="1352550" h="1352550">
                <a:moveTo>
                  <a:pt x="676046" y="0"/>
                </a:moveTo>
                <a:lnTo>
                  <a:pt x="627766" y="1697"/>
                </a:lnTo>
                <a:lnTo>
                  <a:pt x="580402" y="6713"/>
                </a:lnTo>
                <a:lnTo>
                  <a:pt x="534068" y="14933"/>
                </a:lnTo>
                <a:lnTo>
                  <a:pt x="488880" y="26244"/>
                </a:lnTo>
                <a:lnTo>
                  <a:pt x="444951" y="40529"/>
                </a:lnTo>
                <a:lnTo>
                  <a:pt x="402396" y="57676"/>
                </a:lnTo>
                <a:lnTo>
                  <a:pt x="361328" y="77569"/>
                </a:lnTo>
                <a:lnTo>
                  <a:pt x="321864" y="100095"/>
                </a:lnTo>
                <a:lnTo>
                  <a:pt x="284116" y="125138"/>
                </a:lnTo>
                <a:lnTo>
                  <a:pt x="248200" y="152585"/>
                </a:lnTo>
                <a:lnTo>
                  <a:pt x="214230" y="182321"/>
                </a:lnTo>
                <a:lnTo>
                  <a:pt x="182320" y="214232"/>
                </a:lnTo>
                <a:lnTo>
                  <a:pt x="152584" y="248202"/>
                </a:lnTo>
                <a:lnTo>
                  <a:pt x="125137" y="284119"/>
                </a:lnTo>
                <a:lnTo>
                  <a:pt x="100094" y="321867"/>
                </a:lnTo>
                <a:lnTo>
                  <a:pt x="77569" y="361333"/>
                </a:lnTo>
                <a:lnTo>
                  <a:pt x="57676" y="402401"/>
                </a:lnTo>
                <a:lnTo>
                  <a:pt x="40529" y="444957"/>
                </a:lnTo>
                <a:lnTo>
                  <a:pt x="26243" y="488887"/>
                </a:lnTo>
                <a:lnTo>
                  <a:pt x="14933" y="534077"/>
                </a:lnTo>
                <a:lnTo>
                  <a:pt x="6713" y="580411"/>
                </a:lnTo>
                <a:lnTo>
                  <a:pt x="1697" y="627777"/>
                </a:lnTo>
                <a:lnTo>
                  <a:pt x="0" y="676059"/>
                </a:lnTo>
                <a:lnTo>
                  <a:pt x="1697" y="724339"/>
                </a:lnTo>
                <a:lnTo>
                  <a:pt x="6713" y="771703"/>
                </a:lnTo>
                <a:lnTo>
                  <a:pt x="14933" y="818036"/>
                </a:lnTo>
                <a:lnTo>
                  <a:pt x="26243" y="863225"/>
                </a:lnTo>
                <a:lnTo>
                  <a:pt x="40529" y="907154"/>
                </a:lnTo>
                <a:lnTo>
                  <a:pt x="57676" y="949709"/>
                </a:lnTo>
                <a:lnTo>
                  <a:pt x="77569" y="990776"/>
                </a:lnTo>
                <a:lnTo>
                  <a:pt x="100094" y="1030241"/>
                </a:lnTo>
                <a:lnTo>
                  <a:pt x="125137" y="1067988"/>
                </a:lnTo>
                <a:lnTo>
                  <a:pt x="152584" y="1103904"/>
                </a:lnTo>
                <a:lnTo>
                  <a:pt x="182320" y="1137875"/>
                </a:lnTo>
                <a:lnTo>
                  <a:pt x="214230" y="1169785"/>
                </a:lnTo>
                <a:lnTo>
                  <a:pt x="248200" y="1199521"/>
                </a:lnTo>
                <a:lnTo>
                  <a:pt x="284116" y="1226967"/>
                </a:lnTo>
                <a:lnTo>
                  <a:pt x="321864" y="1252010"/>
                </a:lnTo>
                <a:lnTo>
                  <a:pt x="361328" y="1274536"/>
                </a:lnTo>
                <a:lnTo>
                  <a:pt x="402396" y="1294429"/>
                </a:lnTo>
                <a:lnTo>
                  <a:pt x="444951" y="1311575"/>
                </a:lnTo>
                <a:lnTo>
                  <a:pt x="488880" y="1325861"/>
                </a:lnTo>
                <a:lnTo>
                  <a:pt x="534068" y="1337171"/>
                </a:lnTo>
                <a:lnTo>
                  <a:pt x="580402" y="1345391"/>
                </a:lnTo>
                <a:lnTo>
                  <a:pt x="627766" y="1350408"/>
                </a:lnTo>
                <a:lnTo>
                  <a:pt x="676046" y="1352105"/>
                </a:lnTo>
                <a:lnTo>
                  <a:pt x="724326" y="1350408"/>
                </a:lnTo>
                <a:lnTo>
                  <a:pt x="771690" y="1345391"/>
                </a:lnTo>
                <a:lnTo>
                  <a:pt x="818023" y="1337171"/>
                </a:lnTo>
                <a:lnTo>
                  <a:pt x="863212" y="1325861"/>
                </a:lnTo>
                <a:lnTo>
                  <a:pt x="907141" y="1311575"/>
                </a:lnTo>
                <a:lnTo>
                  <a:pt x="949696" y="1294429"/>
                </a:lnTo>
                <a:lnTo>
                  <a:pt x="990763" y="1274536"/>
                </a:lnTo>
                <a:lnTo>
                  <a:pt x="1030228" y="1252010"/>
                </a:lnTo>
                <a:lnTo>
                  <a:pt x="1067975" y="1226967"/>
                </a:lnTo>
                <a:lnTo>
                  <a:pt x="1103892" y="1199521"/>
                </a:lnTo>
                <a:lnTo>
                  <a:pt x="1137862" y="1169785"/>
                </a:lnTo>
                <a:lnTo>
                  <a:pt x="1169772" y="1137875"/>
                </a:lnTo>
                <a:lnTo>
                  <a:pt x="1199508" y="1103904"/>
                </a:lnTo>
                <a:lnTo>
                  <a:pt x="1226954" y="1067988"/>
                </a:lnTo>
                <a:lnTo>
                  <a:pt x="1251998" y="1030241"/>
                </a:lnTo>
                <a:lnTo>
                  <a:pt x="1274523" y="990776"/>
                </a:lnTo>
                <a:lnTo>
                  <a:pt x="1294416" y="949709"/>
                </a:lnTo>
                <a:lnTo>
                  <a:pt x="1311563" y="907154"/>
                </a:lnTo>
                <a:lnTo>
                  <a:pt x="1325848" y="863225"/>
                </a:lnTo>
                <a:lnTo>
                  <a:pt x="1337158" y="818036"/>
                </a:lnTo>
                <a:lnTo>
                  <a:pt x="1345379" y="771703"/>
                </a:lnTo>
                <a:lnTo>
                  <a:pt x="1350395" y="724339"/>
                </a:lnTo>
                <a:lnTo>
                  <a:pt x="1352092" y="676059"/>
                </a:lnTo>
                <a:lnTo>
                  <a:pt x="1350395" y="627777"/>
                </a:lnTo>
                <a:lnTo>
                  <a:pt x="1345379" y="580411"/>
                </a:lnTo>
                <a:lnTo>
                  <a:pt x="1337158" y="534077"/>
                </a:lnTo>
                <a:lnTo>
                  <a:pt x="1325848" y="488887"/>
                </a:lnTo>
                <a:lnTo>
                  <a:pt x="1311563" y="444957"/>
                </a:lnTo>
                <a:lnTo>
                  <a:pt x="1294416" y="402401"/>
                </a:lnTo>
                <a:lnTo>
                  <a:pt x="1274523" y="361333"/>
                </a:lnTo>
                <a:lnTo>
                  <a:pt x="1251998" y="321867"/>
                </a:lnTo>
                <a:lnTo>
                  <a:pt x="1226954" y="284119"/>
                </a:lnTo>
                <a:lnTo>
                  <a:pt x="1199508" y="248202"/>
                </a:lnTo>
                <a:lnTo>
                  <a:pt x="1169772" y="214232"/>
                </a:lnTo>
                <a:lnTo>
                  <a:pt x="1137862" y="182321"/>
                </a:lnTo>
                <a:lnTo>
                  <a:pt x="1103892" y="152585"/>
                </a:lnTo>
                <a:lnTo>
                  <a:pt x="1067975" y="125138"/>
                </a:lnTo>
                <a:lnTo>
                  <a:pt x="1030228" y="100095"/>
                </a:lnTo>
                <a:lnTo>
                  <a:pt x="990763" y="77569"/>
                </a:lnTo>
                <a:lnTo>
                  <a:pt x="949696" y="57676"/>
                </a:lnTo>
                <a:lnTo>
                  <a:pt x="907141" y="40529"/>
                </a:lnTo>
                <a:lnTo>
                  <a:pt x="863212" y="26244"/>
                </a:lnTo>
                <a:lnTo>
                  <a:pt x="818023" y="14933"/>
                </a:lnTo>
                <a:lnTo>
                  <a:pt x="771690" y="6713"/>
                </a:lnTo>
                <a:lnTo>
                  <a:pt x="724326" y="1697"/>
                </a:lnTo>
                <a:lnTo>
                  <a:pt x="676046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306187" y="4400730"/>
            <a:ext cx="1352550" cy="1352550"/>
          </a:xfrm>
          <a:custGeom>
            <a:avLst/>
            <a:gdLst/>
            <a:ahLst/>
            <a:cxnLst/>
            <a:rect l="l" t="t" r="r" b="b"/>
            <a:pathLst>
              <a:path w="1352550" h="1352550">
                <a:moveTo>
                  <a:pt x="676046" y="0"/>
                </a:moveTo>
                <a:lnTo>
                  <a:pt x="627766" y="1697"/>
                </a:lnTo>
                <a:lnTo>
                  <a:pt x="580402" y="6713"/>
                </a:lnTo>
                <a:lnTo>
                  <a:pt x="534068" y="14933"/>
                </a:lnTo>
                <a:lnTo>
                  <a:pt x="488880" y="26244"/>
                </a:lnTo>
                <a:lnTo>
                  <a:pt x="444951" y="40529"/>
                </a:lnTo>
                <a:lnTo>
                  <a:pt x="402396" y="57676"/>
                </a:lnTo>
                <a:lnTo>
                  <a:pt x="361328" y="77569"/>
                </a:lnTo>
                <a:lnTo>
                  <a:pt x="321864" y="100095"/>
                </a:lnTo>
                <a:lnTo>
                  <a:pt x="284116" y="125138"/>
                </a:lnTo>
                <a:lnTo>
                  <a:pt x="248200" y="152585"/>
                </a:lnTo>
                <a:lnTo>
                  <a:pt x="214230" y="182321"/>
                </a:lnTo>
                <a:lnTo>
                  <a:pt x="182320" y="214232"/>
                </a:lnTo>
                <a:lnTo>
                  <a:pt x="152584" y="248202"/>
                </a:lnTo>
                <a:lnTo>
                  <a:pt x="125137" y="284119"/>
                </a:lnTo>
                <a:lnTo>
                  <a:pt x="100094" y="321867"/>
                </a:lnTo>
                <a:lnTo>
                  <a:pt x="77569" y="361333"/>
                </a:lnTo>
                <a:lnTo>
                  <a:pt x="57676" y="402401"/>
                </a:lnTo>
                <a:lnTo>
                  <a:pt x="40529" y="444957"/>
                </a:lnTo>
                <a:lnTo>
                  <a:pt x="26243" y="488887"/>
                </a:lnTo>
                <a:lnTo>
                  <a:pt x="14933" y="534077"/>
                </a:lnTo>
                <a:lnTo>
                  <a:pt x="6713" y="580411"/>
                </a:lnTo>
                <a:lnTo>
                  <a:pt x="1697" y="627777"/>
                </a:lnTo>
                <a:lnTo>
                  <a:pt x="0" y="676059"/>
                </a:lnTo>
                <a:lnTo>
                  <a:pt x="1697" y="724339"/>
                </a:lnTo>
                <a:lnTo>
                  <a:pt x="6713" y="771703"/>
                </a:lnTo>
                <a:lnTo>
                  <a:pt x="14933" y="818036"/>
                </a:lnTo>
                <a:lnTo>
                  <a:pt x="26243" y="863225"/>
                </a:lnTo>
                <a:lnTo>
                  <a:pt x="40529" y="907154"/>
                </a:lnTo>
                <a:lnTo>
                  <a:pt x="57676" y="949709"/>
                </a:lnTo>
                <a:lnTo>
                  <a:pt x="77569" y="990776"/>
                </a:lnTo>
                <a:lnTo>
                  <a:pt x="100094" y="1030241"/>
                </a:lnTo>
                <a:lnTo>
                  <a:pt x="125137" y="1067988"/>
                </a:lnTo>
                <a:lnTo>
                  <a:pt x="152584" y="1103904"/>
                </a:lnTo>
                <a:lnTo>
                  <a:pt x="182320" y="1137875"/>
                </a:lnTo>
                <a:lnTo>
                  <a:pt x="214230" y="1169785"/>
                </a:lnTo>
                <a:lnTo>
                  <a:pt x="248200" y="1199521"/>
                </a:lnTo>
                <a:lnTo>
                  <a:pt x="284116" y="1226967"/>
                </a:lnTo>
                <a:lnTo>
                  <a:pt x="321864" y="1252010"/>
                </a:lnTo>
                <a:lnTo>
                  <a:pt x="361328" y="1274536"/>
                </a:lnTo>
                <a:lnTo>
                  <a:pt x="402396" y="1294429"/>
                </a:lnTo>
                <a:lnTo>
                  <a:pt x="444951" y="1311575"/>
                </a:lnTo>
                <a:lnTo>
                  <a:pt x="488880" y="1325861"/>
                </a:lnTo>
                <a:lnTo>
                  <a:pt x="534068" y="1337171"/>
                </a:lnTo>
                <a:lnTo>
                  <a:pt x="580402" y="1345391"/>
                </a:lnTo>
                <a:lnTo>
                  <a:pt x="627766" y="1350408"/>
                </a:lnTo>
                <a:lnTo>
                  <a:pt x="676046" y="1352105"/>
                </a:lnTo>
                <a:lnTo>
                  <a:pt x="724326" y="1350408"/>
                </a:lnTo>
                <a:lnTo>
                  <a:pt x="771690" y="1345391"/>
                </a:lnTo>
                <a:lnTo>
                  <a:pt x="818023" y="1337171"/>
                </a:lnTo>
                <a:lnTo>
                  <a:pt x="863212" y="1325861"/>
                </a:lnTo>
                <a:lnTo>
                  <a:pt x="907141" y="1311575"/>
                </a:lnTo>
                <a:lnTo>
                  <a:pt x="949696" y="1294429"/>
                </a:lnTo>
                <a:lnTo>
                  <a:pt x="990763" y="1274536"/>
                </a:lnTo>
                <a:lnTo>
                  <a:pt x="1030228" y="1252010"/>
                </a:lnTo>
                <a:lnTo>
                  <a:pt x="1067975" y="1226967"/>
                </a:lnTo>
                <a:lnTo>
                  <a:pt x="1103892" y="1199521"/>
                </a:lnTo>
                <a:lnTo>
                  <a:pt x="1137862" y="1169785"/>
                </a:lnTo>
                <a:lnTo>
                  <a:pt x="1169772" y="1137875"/>
                </a:lnTo>
                <a:lnTo>
                  <a:pt x="1199508" y="1103904"/>
                </a:lnTo>
                <a:lnTo>
                  <a:pt x="1226954" y="1067988"/>
                </a:lnTo>
                <a:lnTo>
                  <a:pt x="1251998" y="1030241"/>
                </a:lnTo>
                <a:lnTo>
                  <a:pt x="1274523" y="990776"/>
                </a:lnTo>
                <a:lnTo>
                  <a:pt x="1294416" y="949709"/>
                </a:lnTo>
                <a:lnTo>
                  <a:pt x="1311563" y="907154"/>
                </a:lnTo>
                <a:lnTo>
                  <a:pt x="1325848" y="863225"/>
                </a:lnTo>
                <a:lnTo>
                  <a:pt x="1337158" y="818036"/>
                </a:lnTo>
                <a:lnTo>
                  <a:pt x="1345379" y="771703"/>
                </a:lnTo>
                <a:lnTo>
                  <a:pt x="1350395" y="724339"/>
                </a:lnTo>
                <a:lnTo>
                  <a:pt x="1352092" y="676059"/>
                </a:lnTo>
                <a:lnTo>
                  <a:pt x="1350395" y="627777"/>
                </a:lnTo>
                <a:lnTo>
                  <a:pt x="1345379" y="580411"/>
                </a:lnTo>
                <a:lnTo>
                  <a:pt x="1337158" y="534077"/>
                </a:lnTo>
                <a:lnTo>
                  <a:pt x="1325848" y="488887"/>
                </a:lnTo>
                <a:lnTo>
                  <a:pt x="1311563" y="444957"/>
                </a:lnTo>
                <a:lnTo>
                  <a:pt x="1294416" y="402401"/>
                </a:lnTo>
                <a:lnTo>
                  <a:pt x="1274523" y="361333"/>
                </a:lnTo>
                <a:lnTo>
                  <a:pt x="1251998" y="321867"/>
                </a:lnTo>
                <a:lnTo>
                  <a:pt x="1226954" y="284119"/>
                </a:lnTo>
                <a:lnTo>
                  <a:pt x="1199508" y="248202"/>
                </a:lnTo>
                <a:lnTo>
                  <a:pt x="1169772" y="214232"/>
                </a:lnTo>
                <a:lnTo>
                  <a:pt x="1137862" y="182321"/>
                </a:lnTo>
                <a:lnTo>
                  <a:pt x="1103892" y="152585"/>
                </a:lnTo>
                <a:lnTo>
                  <a:pt x="1067975" y="125138"/>
                </a:lnTo>
                <a:lnTo>
                  <a:pt x="1030228" y="100095"/>
                </a:lnTo>
                <a:lnTo>
                  <a:pt x="990763" y="77569"/>
                </a:lnTo>
                <a:lnTo>
                  <a:pt x="949696" y="57676"/>
                </a:lnTo>
                <a:lnTo>
                  <a:pt x="907141" y="40529"/>
                </a:lnTo>
                <a:lnTo>
                  <a:pt x="863212" y="26244"/>
                </a:lnTo>
                <a:lnTo>
                  <a:pt x="818023" y="14933"/>
                </a:lnTo>
                <a:lnTo>
                  <a:pt x="771690" y="6713"/>
                </a:lnTo>
                <a:lnTo>
                  <a:pt x="724326" y="1697"/>
                </a:lnTo>
                <a:lnTo>
                  <a:pt x="676046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07963" y="5510206"/>
            <a:ext cx="721995" cy="55880"/>
          </a:xfrm>
          <a:custGeom>
            <a:avLst/>
            <a:gdLst/>
            <a:ahLst/>
            <a:cxnLst/>
            <a:rect l="l" t="t" r="r" b="b"/>
            <a:pathLst>
              <a:path w="721994" h="55879">
                <a:moveTo>
                  <a:pt x="16052" y="0"/>
                </a:moveTo>
                <a:lnTo>
                  <a:pt x="7785" y="1968"/>
                </a:lnTo>
                <a:lnTo>
                  <a:pt x="0" y="14617"/>
                </a:lnTo>
                <a:lnTo>
                  <a:pt x="1968" y="22898"/>
                </a:lnTo>
                <a:lnTo>
                  <a:pt x="38588" y="41679"/>
                </a:lnTo>
                <a:lnTo>
                  <a:pt x="102654" y="55676"/>
                </a:lnTo>
                <a:lnTo>
                  <a:pt x="102870" y="55664"/>
                </a:lnTo>
                <a:lnTo>
                  <a:pt x="103184" y="55664"/>
                </a:lnTo>
                <a:lnTo>
                  <a:pt x="130149" y="52907"/>
                </a:lnTo>
                <a:lnTo>
                  <a:pt x="154986" y="46216"/>
                </a:lnTo>
                <a:lnTo>
                  <a:pt x="175720" y="38033"/>
                </a:lnTo>
                <a:lnTo>
                  <a:pt x="190461" y="30784"/>
                </a:lnTo>
                <a:lnTo>
                  <a:pt x="539746" y="30784"/>
                </a:lnTo>
                <a:lnTo>
                  <a:pt x="539991" y="30683"/>
                </a:lnTo>
                <a:lnTo>
                  <a:pt x="714947" y="30683"/>
                </a:lnTo>
                <a:lnTo>
                  <a:pt x="715443" y="28790"/>
                </a:lnTo>
                <a:lnTo>
                  <a:pt x="102654" y="28790"/>
                </a:lnTo>
                <a:lnTo>
                  <a:pt x="73631" y="24935"/>
                </a:lnTo>
                <a:lnTo>
                  <a:pt x="47964" y="16433"/>
                </a:lnTo>
                <a:lnTo>
                  <a:pt x="29571" y="7884"/>
                </a:lnTo>
                <a:lnTo>
                  <a:pt x="22369" y="3886"/>
                </a:lnTo>
                <a:lnTo>
                  <a:pt x="16052" y="0"/>
                </a:lnTo>
                <a:close/>
              </a:path>
              <a:path w="721994" h="55879">
                <a:moveTo>
                  <a:pt x="103184" y="55664"/>
                </a:moveTo>
                <a:lnTo>
                  <a:pt x="102870" y="55664"/>
                </a:lnTo>
                <a:lnTo>
                  <a:pt x="103060" y="55676"/>
                </a:lnTo>
                <a:close/>
              </a:path>
              <a:path w="721994" h="55879">
                <a:moveTo>
                  <a:pt x="365061" y="30784"/>
                </a:moveTo>
                <a:lnTo>
                  <a:pt x="190461" y="30784"/>
                </a:lnTo>
                <a:lnTo>
                  <a:pt x="205184" y="38033"/>
                </a:lnTo>
                <a:lnTo>
                  <a:pt x="225898" y="46216"/>
                </a:lnTo>
                <a:lnTo>
                  <a:pt x="250712" y="52907"/>
                </a:lnTo>
                <a:lnTo>
                  <a:pt x="277736" y="55676"/>
                </a:lnTo>
                <a:lnTo>
                  <a:pt x="304777" y="52907"/>
                </a:lnTo>
                <a:lnTo>
                  <a:pt x="329604" y="46216"/>
                </a:lnTo>
                <a:lnTo>
                  <a:pt x="350329" y="38033"/>
                </a:lnTo>
                <a:lnTo>
                  <a:pt x="365061" y="30784"/>
                </a:lnTo>
                <a:close/>
              </a:path>
              <a:path w="721994" h="55879">
                <a:moveTo>
                  <a:pt x="714947" y="30683"/>
                </a:moveTo>
                <a:lnTo>
                  <a:pt x="539991" y="30683"/>
                </a:lnTo>
                <a:lnTo>
                  <a:pt x="584924" y="49344"/>
                </a:lnTo>
                <a:lnTo>
                  <a:pt x="627969" y="55446"/>
                </a:lnTo>
                <a:lnTo>
                  <a:pt x="670713" y="49198"/>
                </a:lnTo>
                <a:lnTo>
                  <a:pt x="714921" y="30784"/>
                </a:lnTo>
                <a:close/>
              </a:path>
              <a:path w="721994" h="55879">
                <a:moveTo>
                  <a:pt x="539746" y="30784"/>
                </a:moveTo>
                <a:lnTo>
                  <a:pt x="365061" y="30784"/>
                </a:lnTo>
                <a:lnTo>
                  <a:pt x="409290" y="49199"/>
                </a:lnTo>
                <a:lnTo>
                  <a:pt x="452050" y="55446"/>
                </a:lnTo>
                <a:lnTo>
                  <a:pt x="495059" y="49338"/>
                </a:lnTo>
                <a:lnTo>
                  <a:pt x="539746" y="30784"/>
                </a:lnTo>
                <a:close/>
              </a:path>
              <a:path w="721994" h="55879">
                <a:moveTo>
                  <a:pt x="187337" y="1168"/>
                </a:moveTo>
                <a:lnTo>
                  <a:pt x="131748" y="24937"/>
                </a:lnTo>
                <a:lnTo>
                  <a:pt x="102654" y="28790"/>
                </a:lnTo>
                <a:lnTo>
                  <a:pt x="277736" y="28790"/>
                </a:lnTo>
                <a:lnTo>
                  <a:pt x="223075" y="16433"/>
                </a:lnTo>
                <a:lnTo>
                  <a:pt x="193281" y="1295"/>
                </a:lnTo>
                <a:lnTo>
                  <a:pt x="187337" y="1168"/>
                </a:lnTo>
                <a:close/>
              </a:path>
              <a:path w="721994" h="55879">
                <a:moveTo>
                  <a:pt x="367779" y="1231"/>
                </a:moveTo>
                <a:lnTo>
                  <a:pt x="362331" y="1231"/>
                </a:lnTo>
                <a:lnTo>
                  <a:pt x="358013" y="3898"/>
                </a:lnTo>
                <a:lnTo>
                  <a:pt x="350840" y="7895"/>
                </a:lnTo>
                <a:lnTo>
                  <a:pt x="332500" y="16440"/>
                </a:lnTo>
                <a:lnTo>
                  <a:pt x="306847" y="24937"/>
                </a:lnTo>
                <a:lnTo>
                  <a:pt x="277736" y="28790"/>
                </a:lnTo>
                <a:lnTo>
                  <a:pt x="452424" y="28790"/>
                </a:lnTo>
                <a:lnTo>
                  <a:pt x="423383" y="24935"/>
                </a:lnTo>
                <a:lnTo>
                  <a:pt x="397698" y="16433"/>
                </a:lnTo>
                <a:lnTo>
                  <a:pt x="379289" y="7884"/>
                </a:lnTo>
                <a:lnTo>
                  <a:pt x="372076" y="3886"/>
                </a:lnTo>
                <a:lnTo>
                  <a:pt x="367779" y="1231"/>
                </a:lnTo>
                <a:close/>
              </a:path>
              <a:path w="721994" h="55879">
                <a:moveTo>
                  <a:pt x="543013" y="1282"/>
                </a:moveTo>
                <a:lnTo>
                  <a:pt x="536948" y="1295"/>
                </a:lnTo>
                <a:lnTo>
                  <a:pt x="532739" y="3898"/>
                </a:lnTo>
                <a:lnTo>
                  <a:pt x="525562" y="7895"/>
                </a:lnTo>
                <a:lnTo>
                  <a:pt x="507212" y="16440"/>
                </a:lnTo>
                <a:lnTo>
                  <a:pt x="481547" y="24937"/>
                </a:lnTo>
                <a:lnTo>
                  <a:pt x="452424" y="28790"/>
                </a:lnTo>
                <a:lnTo>
                  <a:pt x="627557" y="28790"/>
                </a:lnTo>
                <a:lnTo>
                  <a:pt x="598518" y="24935"/>
                </a:lnTo>
                <a:lnTo>
                  <a:pt x="572838" y="16433"/>
                </a:lnTo>
                <a:lnTo>
                  <a:pt x="554433" y="7884"/>
                </a:lnTo>
                <a:lnTo>
                  <a:pt x="547222" y="3886"/>
                </a:lnTo>
                <a:lnTo>
                  <a:pt x="543013" y="1282"/>
                </a:lnTo>
                <a:close/>
              </a:path>
              <a:path w="721994" h="55879">
                <a:moveTo>
                  <a:pt x="717651" y="1244"/>
                </a:moveTo>
                <a:lnTo>
                  <a:pt x="712203" y="1244"/>
                </a:lnTo>
                <a:lnTo>
                  <a:pt x="707862" y="3898"/>
                </a:lnTo>
                <a:lnTo>
                  <a:pt x="700654" y="7895"/>
                </a:lnTo>
                <a:lnTo>
                  <a:pt x="682256" y="16440"/>
                </a:lnTo>
                <a:lnTo>
                  <a:pt x="656581" y="24937"/>
                </a:lnTo>
                <a:lnTo>
                  <a:pt x="627557" y="28790"/>
                </a:lnTo>
                <a:lnTo>
                  <a:pt x="715443" y="28790"/>
                </a:lnTo>
                <a:lnTo>
                  <a:pt x="721969" y="3898"/>
                </a:lnTo>
                <a:lnTo>
                  <a:pt x="717651" y="12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52709" y="4826572"/>
            <a:ext cx="107556" cy="107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14917" y="4548188"/>
            <a:ext cx="189865" cy="287655"/>
          </a:xfrm>
          <a:custGeom>
            <a:avLst/>
            <a:gdLst/>
            <a:ahLst/>
            <a:cxnLst/>
            <a:rect l="l" t="t" r="r" b="b"/>
            <a:pathLst>
              <a:path w="189864" h="287654">
                <a:moveTo>
                  <a:pt x="17902" y="0"/>
                </a:moveTo>
                <a:lnTo>
                  <a:pt x="9104" y="336"/>
                </a:lnTo>
                <a:lnTo>
                  <a:pt x="3898" y="4400"/>
                </a:lnTo>
                <a:lnTo>
                  <a:pt x="762" y="8248"/>
                </a:lnTo>
                <a:lnTo>
                  <a:pt x="0" y="13506"/>
                </a:lnTo>
                <a:lnTo>
                  <a:pt x="1917" y="18065"/>
                </a:lnTo>
                <a:lnTo>
                  <a:pt x="75151" y="193923"/>
                </a:lnTo>
                <a:lnTo>
                  <a:pt x="94879" y="241151"/>
                </a:lnTo>
                <a:lnTo>
                  <a:pt x="113285" y="281582"/>
                </a:lnTo>
                <a:lnTo>
                  <a:pt x="124904" y="287343"/>
                </a:lnTo>
                <a:lnTo>
                  <a:pt x="129451" y="286061"/>
                </a:lnTo>
                <a:lnTo>
                  <a:pt x="166342" y="249802"/>
                </a:lnTo>
                <a:lnTo>
                  <a:pt x="127990" y="249802"/>
                </a:lnTo>
                <a:lnTo>
                  <a:pt x="36410" y="30867"/>
                </a:lnTo>
                <a:lnTo>
                  <a:pt x="82251" y="30867"/>
                </a:lnTo>
                <a:lnTo>
                  <a:pt x="75958" y="20025"/>
                </a:lnTo>
                <a:lnTo>
                  <a:pt x="68741" y="10273"/>
                </a:lnTo>
                <a:lnTo>
                  <a:pt x="64452" y="8934"/>
                </a:lnTo>
                <a:lnTo>
                  <a:pt x="34836" y="2996"/>
                </a:lnTo>
                <a:lnTo>
                  <a:pt x="17902" y="0"/>
                </a:lnTo>
                <a:close/>
              </a:path>
              <a:path w="189864" h="287654">
                <a:moveTo>
                  <a:pt x="82251" y="30867"/>
                </a:moveTo>
                <a:lnTo>
                  <a:pt x="36410" y="30867"/>
                </a:lnTo>
                <a:lnTo>
                  <a:pt x="53238" y="34131"/>
                </a:lnTo>
                <a:lnTo>
                  <a:pt x="158127" y="220186"/>
                </a:lnTo>
                <a:lnTo>
                  <a:pt x="127990" y="249802"/>
                </a:lnTo>
                <a:lnTo>
                  <a:pt x="166342" y="249802"/>
                </a:lnTo>
                <a:lnTo>
                  <a:pt x="188645" y="227882"/>
                </a:lnTo>
                <a:lnTo>
                  <a:pt x="189585" y="221253"/>
                </a:lnTo>
                <a:lnTo>
                  <a:pt x="93246" y="49810"/>
                </a:lnTo>
                <a:lnTo>
                  <a:pt x="82251" y="308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89163" y="4935015"/>
            <a:ext cx="213995" cy="273050"/>
          </a:xfrm>
          <a:custGeom>
            <a:avLst/>
            <a:gdLst/>
            <a:ahLst/>
            <a:cxnLst/>
            <a:rect l="l" t="t" r="r" b="b"/>
            <a:pathLst>
              <a:path w="213994" h="273050">
                <a:moveTo>
                  <a:pt x="128541" y="0"/>
                </a:moveTo>
                <a:lnTo>
                  <a:pt x="122293" y="2489"/>
                </a:lnTo>
                <a:lnTo>
                  <a:pt x="119207" y="7734"/>
                </a:lnTo>
                <a:lnTo>
                  <a:pt x="21991" y="171647"/>
                </a:lnTo>
                <a:lnTo>
                  <a:pt x="4838" y="201511"/>
                </a:lnTo>
                <a:lnTo>
                  <a:pt x="0" y="212636"/>
                </a:lnTo>
                <a:lnTo>
                  <a:pt x="982" y="217017"/>
                </a:lnTo>
                <a:lnTo>
                  <a:pt x="16480" y="261694"/>
                </a:lnTo>
                <a:lnTo>
                  <a:pt x="32377" y="272529"/>
                </a:lnTo>
                <a:lnTo>
                  <a:pt x="37228" y="270471"/>
                </a:lnTo>
                <a:lnTo>
                  <a:pt x="67801" y="230339"/>
                </a:lnTo>
                <a:lnTo>
                  <a:pt x="34015" y="230339"/>
                </a:lnTo>
                <a:lnTo>
                  <a:pt x="28427" y="214134"/>
                </a:lnTo>
                <a:lnTo>
                  <a:pt x="137114" y="30276"/>
                </a:lnTo>
                <a:lnTo>
                  <a:pt x="213332" y="30276"/>
                </a:lnTo>
                <a:lnTo>
                  <a:pt x="213273" y="29617"/>
                </a:lnTo>
                <a:lnTo>
                  <a:pt x="209906" y="24258"/>
                </a:lnTo>
                <a:lnTo>
                  <a:pt x="204132" y="20954"/>
                </a:lnTo>
                <a:lnTo>
                  <a:pt x="128541" y="0"/>
                </a:lnTo>
                <a:close/>
              </a:path>
              <a:path w="213994" h="273050">
                <a:moveTo>
                  <a:pt x="213332" y="30276"/>
                </a:moveTo>
                <a:lnTo>
                  <a:pt x="137114" y="30276"/>
                </a:lnTo>
                <a:lnTo>
                  <a:pt x="177817" y="41554"/>
                </a:lnTo>
                <a:lnTo>
                  <a:pt x="34015" y="230339"/>
                </a:lnTo>
                <a:lnTo>
                  <a:pt x="67801" y="230339"/>
                </a:lnTo>
                <a:lnTo>
                  <a:pt x="211231" y="42062"/>
                </a:lnTo>
                <a:lnTo>
                  <a:pt x="213844" y="35922"/>
                </a:lnTo>
                <a:lnTo>
                  <a:pt x="213332" y="30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77489" y="4837794"/>
            <a:ext cx="307975" cy="99060"/>
          </a:xfrm>
          <a:custGeom>
            <a:avLst/>
            <a:gdLst/>
            <a:ahLst/>
            <a:cxnLst/>
            <a:rect l="l" t="t" r="r" b="b"/>
            <a:pathLst>
              <a:path w="307975" h="99060">
                <a:moveTo>
                  <a:pt x="11810" y="0"/>
                </a:moveTo>
                <a:lnTo>
                  <a:pt x="6422" y="1201"/>
                </a:lnTo>
                <a:lnTo>
                  <a:pt x="1104" y="7242"/>
                </a:lnTo>
                <a:lnTo>
                  <a:pt x="0" y="11827"/>
                </a:lnTo>
                <a:lnTo>
                  <a:pt x="20764" y="92116"/>
                </a:lnTo>
                <a:lnTo>
                  <a:pt x="26034" y="96244"/>
                </a:lnTo>
                <a:lnTo>
                  <a:pt x="262343" y="98669"/>
                </a:lnTo>
                <a:lnTo>
                  <a:pt x="266230" y="98669"/>
                </a:lnTo>
                <a:lnTo>
                  <a:pt x="269938" y="96993"/>
                </a:lnTo>
                <a:lnTo>
                  <a:pt x="291898" y="71720"/>
                </a:lnTo>
                <a:lnTo>
                  <a:pt x="256273" y="71720"/>
                </a:lnTo>
                <a:lnTo>
                  <a:pt x="42697" y="69536"/>
                </a:lnTo>
                <a:lnTo>
                  <a:pt x="32118" y="28642"/>
                </a:lnTo>
                <a:lnTo>
                  <a:pt x="244112" y="28642"/>
                </a:lnTo>
                <a:lnTo>
                  <a:pt x="55848" y="4248"/>
                </a:lnTo>
                <a:lnTo>
                  <a:pt x="26269" y="836"/>
                </a:lnTo>
                <a:lnTo>
                  <a:pt x="11810" y="0"/>
                </a:lnTo>
                <a:close/>
              </a:path>
              <a:path w="307975" h="99060">
                <a:moveTo>
                  <a:pt x="244112" y="28642"/>
                </a:moveTo>
                <a:lnTo>
                  <a:pt x="32118" y="28642"/>
                </a:lnTo>
                <a:lnTo>
                  <a:pt x="267500" y="58791"/>
                </a:lnTo>
                <a:lnTo>
                  <a:pt x="256273" y="71720"/>
                </a:lnTo>
                <a:lnTo>
                  <a:pt x="291898" y="71720"/>
                </a:lnTo>
                <a:lnTo>
                  <a:pt x="304279" y="57471"/>
                </a:lnTo>
                <a:lnTo>
                  <a:pt x="307419" y="50788"/>
                </a:lnTo>
                <a:lnTo>
                  <a:pt x="306681" y="43872"/>
                </a:lnTo>
                <a:lnTo>
                  <a:pt x="302630" y="38218"/>
                </a:lnTo>
                <a:lnTo>
                  <a:pt x="295833" y="35322"/>
                </a:lnTo>
                <a:lnTo>
                  <a:pt x="244112" y="286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46827" y="5119334"/>
            <a:ext cx="0" cy="379730"/>
          </a:xfrm>
          <a:custGeom>
            <a:avLst/>
            <a:gdLst/>
            <a:ahLst/>
            <a:cxnLst/>
            <a:rect l="l" t="t" r="r" b="b"/>
            <a:pathLst>
              <a:path h="379729">
                <a:moveTo>
                  <a:pt x="0" y="0"/>
                </a:moveTo>
                <a:lnTo>
                  <a:pt x="0" y="379336"/>
                </a:lnTo>
              </a:path>
            </a:pathLst>
          </a:custGeom>
          <a:ln w="2688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33384" y="4943221"/>
            <a:ext cx="27305" cy="80010"/>
          </a:xfrm>
          <a:custGeom>
            <a:avLst/>
            <a:gdLst/>
            <a:ahLst/>
            <a:cxnLst/>
            <a:rect l="l" t="t" r="r" b="b"/>
            <a:pathLst>
              <a:path w="27305" h="80010">
                <a:moveTo>
                  <a:pt x="13442" y="0"/>
                </a:moveTo>
                <a:lnTo>
                  <a:pt x="4197" y="3334"/>
                </a:lnTo>
                <a:lnTo>
                  <a:pt x="0" y="13325"/>
                </a:lnTo>
                <a:lnTo>
                  <a:pt x="0" y="66487"/>
                </a:lnTo>
                <a:lnTo>
                  <a:pt x="4200" y="76485"/>
                </a:lnTo>
                <a:lnTo>
                  <a:pt x="13442" y="79822"/>
                </a:lnTo>
                <a:lnTo>
                  <a:pt x="22687" y="76485"/>
                </a:lnTo>
                <a:lnTo>
                  <a:pt x="26885" y="66487"/>
                </a:lnTo>
                <a:lnTo>
                  <a:pt x="26885" y="13325"/>
                </a:lnTo>
                <a:lnTo>
                  <a:pt x="22684" y="3334"/>
                </a:lnTo>
                <a:lnTo>
                  <a:pt x="134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79617" y="5034986"/>
            <a:ext cx="0" cy="464184"/>
          </a:xfrm>
          <a:custGeom>
            <a:avLst/>
            <a:gdLst/>
            <a:ahLst/>
            <a:cxnLst/>
            <a:rect l="l" t="t" r="r" b="b"/>
            <a:pathLst>
              <a:path h="464185">
                <a:moveTo>
                  <a:pt x="0" y="0"/>
                </a:moveTo>
                <a:lnTo>
                  <a:pt x="0" y="463680"/>
                </a:lnTo>
              </a:path>
            </a:pathLst>
          </a:custGeom>
          <a:ln w="2688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00603" y="4876458"/>
            <a:ext cx="458023" cy="4857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46292" y="5176061"/>
            <a:ext cx="0" cy="323215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2605"/>
                </a:lnTo>
              </a:path>
            </a:pathLst>
          </a:custGeom>
          <a:ln w="2688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86618" y="5295563"/>
            <a:ext cx="27305" cy="216535"/>
          </a:xfrm>
          <a:custGeom>
            <a:avLst/>
            <a:gdLst/>
            <a:ahLst/>
            <a:cxnLst/>
            <a:rect l="l" t="t" r="r" b="b"/>
            <a:pathLst>
              <a:path w="27305" h="216535">
                <a:moveTo>
                  <a:pt x="20866" y="0"/>
                </a:moveTo>
                <a:lnTo>
                  <a:pt x="6019" y="0"/>
                </a:lnTo>
                <a:lnTo>
                  <a:pt x="0" y="6019"/>
                </a:lnTo>
                <a:lnTo>
                  <a:pt x="0" y="203098"/>
                </a:lnTo>
                <a:lnTo>
                  <a:pt x="4200" y="213096"/>
                </a:lnTo>
                <a:lnTo>
                  <a:pt x="13442" y="216433"/>
                </a:lnTo>
                <a:lnTo>
                  <a:pt x="22687" y="213096"/>
                </a:lnTo>
                <a:lnTo>
                  <a:pt x="26885" y="203098"/>
                </a:lnTo>
                <a:lnTo>
                  <a:pt x="26885" y="6019"/>
                </a:lnTo>
                <a:lnTo>
                  <a:pt x="20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191542" y="4881067"/>
            <a:ext cx="245110" cy="416559"/>
          </a:xfrm>
          <a:custGeom>
            <a:avLst/>
            <a:gdLst/>
            <a:ahLst/>
            <a:cxnLst/>
            <a:rect l="l" t="t" r="r" b="b"/>
            <a:pathLst>
              <a:path w="245109" h="416560">
                <a:moveTo>
                  <a:pt x="88366" y="0"/>
                </a:moveTo>
                <a:lnTo>
                  <a:pt x="6451" y="0"/>
                </a:lnTo>
                <a:lnTo>
                  <a:pt x="0" y="6007"/>
                </a:lnTo>
                <a:lnTo>
                  <a:pt x="0" y="20840"/>
                </a:lnTo>
                <a:lnTo>
                  <a:pt x="6451" y="26847"/>
                </a:lnTo>
                <a:lnTo>
                  <a:pt x="88366" y="26847"/>
                </a:lnTo>
                <a:lnTo>
                  <a:pt x="138093" y="36039"/>
                </a:lnTo>
                <a:lnTo>
                  <a:pt x="178746" y="61090"/>
                </a:lnTo>
                <a:lnTo>
                  <a:pt x="206177" y="98213"/>
                </a:lnTo>
                <a:lnTo>
                  <a:pt x="216242" y="143624"/>
                </a:lnTo>
                <a:lnTo>
                  <a:pt x="216242" y="389394"/>
                </a:lnTo>
                <a:lnTo>
                  <a:pt x="193865" y="389394"/>
                </a:lnTo>
                <a:lnTo>
                  <a:pt x="187413" y="395414"/>
                </a:lnTo>
                <a:lnTo>
                  <a:pt x="187413" y="410235"/>
                </a:lnTo>
                <a:lnTo>
                  <a:pt x="193865" y="416255"/>
                </a:lnTo>
                <a:lnTo>
                  <a:pt x="238620" y="416255"/>
                </a:lnTo>
                <a:lnTo>
                  <a:pt x="245071" y="410235"/>
                </a:lnTo>
                <a:lnTo>
                  <a:pt x="245071" y="143624"/>
                </a:lnTo>
                <a:lnTo>
                  <a:pt x="237069" y="98275"/>
                </a:lnTo>
                <a:lnTo>
                  <a:pt x="214797" y="58855"/>
                </a:lnTo>
                <a:lnTo>
                  <a:pt x="180856" y="27746"/>
                </a:lnTo>
                <a:lnTo>
                  <a:pt x="137845" y="7333"/>
                </a:lnTo>
                <a:lnTo>
                  <a:pt x="883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356876" y="5055628"/>
            <a:ext cx="0" cy="510540"/>
          </a:xfrm>
          <a:custGeom>
            <a:avLst/>
            <a:gdLst/>
            <a:ahLst/>
            <a:cxnLst/>
            <a:rect l="l" t="t" r="r" b="b"/>
            <a:pathLst>
              <a:path h="510539">
                <a:moveTo>
                  <a:pt x="0" y="0"/>
                </a:moveTo>
                <a:lnTo>
                  <a:pt x="0" y="510247"/>
                </a:lnTo>
              </a:path>
            </a:pathLst>
          </a:custGeom>
          <a:ln w="423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234456" y="5283898"/>
            <a:ext cx="29209" cy="282575"/>
          </a:xfrm>
          <a:custGeom>
            <a:avLst/>
            <a:gdLst/>
            <a:ahLst/>
            <a:cxnLst/>
            <a:rect l="l" t="t" r="r" b="b"/>
            <a:pathLst>
              <a:path w="29209" h="282575">
                <a:moveTo>
                  <a:pt x="22377" y="0"/>
                </a:moveTo>
                <a:lnTo>
                  <a:pt x="6451" y="0"/>
                </a:lnTo>
                <a:lnTo>
                  <a:pt x="0" y="6007"/>
                </a:lnTo>
                <a:lnTo>
                  <a:pt x="0" y="275970"/>
                </a:lnTo>
                <a:lnTo>
                  <a:pt x="6451" y="281978"/>
                </a:lnTo>
                <a:lnTo>
                  <a:pt x="22377" y="281978"/>
                </a:lnTo>
                <a:lnTo>
                  <a:pt x="28828" y="275970"/>
                </a:lnTo>
                <a:lnTo>
                  <a:pt x="28828" y="6007"/>
                </a:lnTo>
                <a:lnTo>
                  <a:pt x="223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162370" y="4666221"/>
            <a:ext cx="172999" cy="1879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557238" y="4881067"/>
            <a:ext cx="245110" cy="416559"/>
          </a:xfrm>
          <a:custGeom>
            <a:avLst/>
            <a:gdLst/>
            <a:ahLst/>
            <a:cxnLst/>
            <a:rect l="l" t="t" r="r" b="b"/>
            <a:pathLst>
              <a:path w="245109" h="416560">
                <a:moveTo>
                  <a:pt x="238632" y="0"/>
                </a:moveTo>
                <a:lnTo>
                  <a:pt x="156705" y="0"/>
                </a:lnTo>
                <a:lnTo>
                  <a:pt x="107226" y="7333"/>
                </a:lnTo>
                <a:lnTo>
                  <a:pt x="64215" y="27746"/>
                </a:lnTo>
                <a:lnTo>
                  <a:pt x="30273" y="58855"/>
                </a:lnTo>
                <a:lnTo>
                  <a:pt x="8001" y="98275"/>
                </a:lnTo>
                <a:lnTo>
                  <a:pt x="0" y="143624"/>
                </a:lnTo>
                <a:lnTo>
                  <a:pt x="0" y="410235"/>
                </a:lnTo>
                <a:lnTo>
                  <a:pt x="6451" y="416255"/>
                </a:lnTo>
                <a:lnTo>
                  <a:pt x="51219" y="416255"/>
                </a:lnTo>
                <a:lnTo>
                  <a:pt x="57670" y="410235"/>
                </a:lnTo>
                <a:lnTo>
                  <a:pt x="57670" y="395414"/>
                </a:lnTo>
                <a:lnTo>
                  <a:pt x="51219" y="389394"/>
                </a:lnTo>
                <a:lnTo>
                  <a:pt x="28841" y="389394"/>
                </a:lnTo>
                <a:lnTo>
                  <a:pt x="28841" y="143624"/>
                </a:lnTo>
                <a:lnTo>
                  <a:pt x="38906" y="98213"/>
                </a:lnTo>
                <a:lnTo>
                  <a:pt x="66336" y="61090"/>
                </a:lnTo>
                <a:lnTo>
                  <a:pt x="106985" y="36039"/>
                </a:lnTo>
                <a:lnTo>
                  <a:pt x="156705" y="26847"/>
                </a:lnTo>
                <a:lnTo>
                  <a:pt x="238632" y="26847"/>
                </a:lnTo>
                <a:lnTo>
                  <a:pt x="245071" y="20840"/>
                </a:lnTo>
                <a:lnTo>
                  <a:pt x="245071" y="6007"/>
                </a:lnTo>
                <a:lnTo>
                  <a:pt x="2386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636534" y="5055628"/>
            <a:ext cx="0" cy="510540"/>
          </a:xfrm>
          <a:custGeom>
            <a:avLst/>
            <a:gdLst/>
            <a:ahLst/>
            <a:cxnLst/>
            <a:rect l="l" t="t" r="r" b="b"/>
            <a:pathLst>
              <a:path h="510539">
                <a:moveTo>
                  <a:pt x="0" y="0"/>
                </a:moveTo>
                <a:lnTo>
                  <a:pt x="0" y="510247"/>
                </a:lnTo>
              </a:path>
            </a:pathLst>
          </a:custGeom>
          <a:ln w="432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730576" y="5283898"/>
            <a:ext cx="29209" cy="282575"/>
          </a:xfrm>
          <a:custGeom>
            <a:avLst/>
            <a:gdLst/>
            <a:ahLst/>
            <a:cxnLst/>
            <a:rect l="l" t="t" r="r" b="b"/>
            <a:pathLst>
              <a:path w="29209" h="282575">
                <a:moveTo>
                  <a:pt x="22377" y="0"/>
                </a:moveTo>
                <a:lnTo>
                  <a:pt x="6451" y="0"/>
                </a:lnTo>
                <a:lnTo>
                  <a:pt x="0" y="6007"/>
                </a:lnTo>
                <a:lnTo>
                  <a:pt x="0" y="275970"/>
                </a:lnTo>
                <a:lnTo>
                  <a:pt x="6451" y="281978"/>
                </a:lnTo>
                <a:lnTo>
                  <a:pt x="22377" y="281978"/>
                </a:lnTo>
                <a:lnTo>
                  <a:pt x="28828" y="275970"/>
                </a:lnTo>
                <a:lnTo>
                  <a:pt x="28828" y="6007"/>
                </a:lnTo>
                <a:lnTo>
                  <a:pt x="223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658491" y="4666221"/>
            <a:ext cx="172999" cy="1879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903223" y="4572222"/>
            <a:ext cx="201828" cy="2148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4859981" y="5095900"/>
            <a:ext cx="288925" cy="470534"/>
          </a:xfrm>
          <a:custGeom>
            <a:avLst/>
            <a:gdLst/>
            <a:ahLst/>
            <a:cxnLst/>
            <a:rect l="l" t="t" r="r" b="b"/>
            <a:pathLst>
              <a:path w="288925" h="470535">
                <a:moveTo>
                  <a:pt x="22377" y="0"/>
                </a:moveTo>
                <a:lnTo>
                  <a:pt x="6451" y="0"/>
                </a:lnTo>
                <a:lnTo>
                  <a:pt x="0" y="6019"/>
                </a:lnTo>
                <a:lnTo>
                  <a:pt x="0" y="463969"/>
                </a:lnTo>
                <a:lnTo>
                  <a:pt x="6451" y="469976"/>
                </a:lnTo>
                <a:lnTo>
                  <a:pt x="108623" y="469976"/>
                </a:lnTo>
                <a:lnTo>
                  <a:pt x="114973" y="464312"/>
                </a:lnTo>
                <a:lnTo>
                  <a:pt x="115962" y="443115"/>
                </a:lnTo>
                <a:lnTo>
                  <a:pt x="28829" y="443115"/>
                </a:lnTo>
                <a:lnTo>
                  <a:pt x="28829" y="6019"/>
                </a:lnTo>
                <a:lnTo>
                  <a:pt x="22377" y="0"/>
                </a:lnTo>
                <a:close/>
              </a:path>
              <a:path w="288925" h="470535">
                <a:moveTo>
                  <a:pt x="188047" y="161137"/>
                </a:moveTo>
                <a:lnTo>
                  <a:pt x="159194" y="161137"/>
                </a:lnTo>
                <a:lnTo>
                  <a:pt x="173342" y="464312"/>
                </a:lnTo>
                <a:lnTo>
                  <a:pt x="179692" y="469976"/>
                </a:lnTo>
                <a:lnTo>
                  <a:pt x="281863" y="469976"/>
                </a:lnTo>
                <a:lnTo>
                  <a:pt x="288315" y="463969"/>
                </a:lnTo>
                <a:lnTo>
                  <a:pt x="288315" y="443115"/>
                </a:lnTo>
                <a:lnTo>
                  <a:pt x="201206" y="443115"/>
                </a:lnTo>
                <a:lnTo>
                  <a:pt x="188047" y="161137"/>
                </a:lnTo>
                <a:close/>
              </a:path>
              <a:path w="288925" h="470535">
                <a:moveTo>
                  <a:pt x="180708" y="134277"/>
                </a:moveTo>
                <a:lnTo>
                  <a:pt x="107607" y="134277"/>
                </a:lnTo>
                <a:lnTo>
                  <a:pt x="101257" y="139941"/>
                </a:lnTo>
                <a:lnTo>
                  <a:pt x="87109" y="443115"/>
                </a:lnTo>
                <a:lnTo>
                  <a:pt x="115962" y="443115"/>
                </a:lnTo>
                <a:lnTo>
                  <a:pt x="129120" y="161137"/>
                </a:lnTo>
                <a:lnTo>
                  <a:pt x="188047" y="161137"/>
                </a:lnTo>
                <a:lnTo>
                  <a:pt x="187058" y="139941"/>
                </a:lnTo>
                <a:lnTo>
                  <a:pt x="180708" y="134277"/>
                </a:lnTo>
                <a:close/>
              </a:path>
              <a:path w="288925" h="470535">
                <a:moveTo>
                  <a:pt x="281863" y="0"/>
                </a:moveTo>
                <a:lnTo>
                  <a:pt x="265938" y="0"/>
                </a:lnTo>
                <a:lnTo>
                  <a:pt x="259486" y="6019"/>
                </a:lnTo>
                <a:lnTo>
                  <a:pt x="259486" y="443115"/>
                </a:lnTo>
                <a:lnTo>
                  <a:pt x="288315" y="443115"/>
                </a:lnTo>
                <a:lnTo>
                  <a:pt x="288315" y="6019"/>
                </a:lnTo>
                <a:lnTo>
                  <a:pt x="281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975309" y="4813918"/>
            <a:ext cx="57785" cy="27305"/>
          </a:xfrm>
          <a:custGeom>
            <a:avLst/>
            <a:gdLst/>
            <a:ahLst/>
            <a:cxnLst/>
            <a:rect l="l" t="t" r="r" b="b"/>
            <a:pathLst>
              <a:path w="57784" h="27304">
                <a:moveTo>
                  <a:pt x="51206" y="0"/>
                </a:moveTo>
                <a:lnTo>
                  <a:pt x="6451" y="0"/>
                </a:lnTo>
                <a:lnTo>
                  <a:pt x="0" y="6019"/>
                </a:lnTo>
                <a:lnTo>
                  <a:pt x="0" y="20853"/>
                </a:lnTo>
                <a:lnTo>
                  <a:pt x="6451" y="26860"/>
                </a:lnTo>
                <a:lnTo>
                  <a:pt x="51206" y="26860"/>
                </a:lnTo>
                <a:lnTo>
                  <a:pt x="57657" y="20853"/>
                </a:lnTo>
                <a:lnTo>
                  <a:pt x="57657" y="6019"/>
                </a:lnTo>
                <a:lnTo>
                  <a:pt x="512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89723" y="4813922"/>
            <a:ext cx="29209" cy="174625"/>
          </a:xfrm>
          <a:custGeom>
            <a:avLst/>
            <a:gdLst/>
            <a:ahLst/>
            <a:cxnLst/>
            <a:rect l="l" t="t" r="r" b="b"/>
            <a:pathLst>
              <a:path w="29209" h="174625">
                <a:moveTo>
                  <a:pt x="22377" y="0"/>
                </a:moveTo>
                <a:lnTo>
                  <a:pt x="6451" y="0"/>
                </a:lnTo>
                <a:lnTo>
                  <a:pt x="0" y="6019"/>
                </a:lnTo>
                <a:lnTo>
                  <a:pt x="0" y="168554"/>
                </a:lnTo>
                <a:lnTo>
                  <a:pt x="6451" y="174561"/>
                </a:lnTo>
                <a:lnTo>
                  <a:pt x="22377" y="174561"/>
                </a:lnTo>
                <a:lnTo>
                  <a:pt x="28828" y="168554"/>
                </a:lnTo>
                <a:lnTo>
                  <a:pt x="28828" y="6019"/>
                </a:lnTo>
                <a:lnTo>
                  <a:pt x="223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744774" y="4813927"/>
            <a:ext cx="490220" cy="296545"/>
          </a:xfrm>
          <a:custGeom>
            <a:avLst/>
            <a:gdLst/>
            <a:ahLst/>
            <a:cxnLst/>
            <a:rect l="l" t="t" r="r" b="b"/>
            <a:pathLst>
              <a:path w="490219" h="296545">
                <a:moveTo>
                  <a:pt x="178542" y="0"/>
                </a:moveTo>
                <a:lnTo>
                  <a:pt x="155200" y="0"/>
                </a:lnTo>
                <a:lnTo>
                  <a:pt x="113006" y="7026"/>
                </a:lnTo>
                <a:lnTo>
                  <a:pt x="75217" y="26076"/>
                </a:lnTo>
                <a:lnTo>
                  <a:pt x="46202" y="54103"/>
                </a:lnTo>
                <a:lnTo>
                  <a:pt x="387" y="243751"/>
                </a:lnTo>
                <a:lnTo>
                  <a:pt x="0" y="252779"/>
                </a:lnTo>
                <a:lnTo>
                  <a:pt x="1671" y="261497"/>
                </a:lnTo>
                <a:lnTo>
                  <a:pt x="32221" y="291303"/>
                </a:lnTo>
                <a:lnTo>
                  <a:pt x="59353" y="296494"/>
                </a:lnTo>
                <a:lnTo>
                  <a:pt x="199675" y="296443"/>
                </a:lnTo>
                <a:lnTo>
                  <a:pt x="283216" y="290080"/>
                </a:lnTo>
                <a:lnTo>
                  <a:pt x="283838" y="289991"/>
                </a:lnTo>
                <a:lnTo>
                  <a:pt x="284435" y="289864"/>
                </a:lnTo>
                <a:lnTo>
                  <a:pt x="459812" y="289864"/>
                </a:lnTo>
                <a:lnTo>
                  <a:pt x="470158" y="284230"/>
                </a:lnTo>
                <a:lnTo>
                  <a:pt x="479964" y="275615"/>
                </a:lnTo>
                <a:lnTo>
                  <a:pt x="484230" y="269633"/>
                </a:lnTo>
                <a:lnTo>
                  <a:pt x="59353" y="269633"/>
                </a:lnTo>
                <a:lnTo>
                  <a:pt x="51604" y="268911"/>
                </a:lnTo>
                <a:lnTo>
                  <a:pt x="28200" y="252171"/>
                </a:lnTo>
                <a:lnTo>
                  <a:pt x="28835" y="248069"/>
                </a:lnTo>
                <a:lnTo>
                  <a:pt x="58642" y="93103"/>
                </a:lnTo>
                <a:lnTo>
                  <a:pt x="93414" y="46740"/>
                </a:lnTo>
                <a:lnTo>
                  <a:pt x="155200" y="26847"/>
                </a:lnTo>
                <a:lnTo>
                  <a:pt x="195177" y="26847"/>
                </a:lnTo>
                <a:lnTo>
                  <a:pt x="183686" y="3086"/>
                </a:lnTo>
                <a:lnTo>
                  <a:pt x="178542" y="0"/>
                </a:lnTo>
                <a:close/>
              </a:path>
              <a:path w="490219" h="296545">
                <a:moveTo>
                  <a:pt x="459812" y="289864"/>
                </a:moveTo>
                <a:lnTo>
                  <a:pt x="284435" y="289864"/>
                </a:lnTo>
                <a:lnTo>
                  <a:pt x="294535" y="292454"/>
                </a:lnTo>
                <a:lnTo>
                  <a:pt x="304829" y="294560"/>
                </a:lnTo>
                <a:lnTo>
                  <a:pt x="314626" y="295976"/>
                </a:lnTo>
                <a:lnTo>
                  <a:pt x="323233" y="296494"/>
                </a:lnTo>
                <a:lnTo>
                  <a:pt x="430371" y="296494"/>
                </a:lnTo>
                <a:lnTo>
                  <a:pt x="444535" y="295016"/>
                </a:lnTo>
                <a:lnTo>
                  <a:pt x="458072" y="290812"/>
                </a:lnTo>
                <a:lnTo>
                  <a:pt x="459812" y="289864"/>
                </a:lnTo>
                <a:close/>
              </a:path>
              <a:path w="490219" h="296545">
                <a:moveTo>
                  <a:pt x="213981" y="222834"/>
                </a:moveTo>
                <a:lnTo>
                  <a:pt x="105073" y="222834"/>
                </a:lnTo>
                <a:lnTo>
                  <a:pt x="140387" y="225279"/>
                </a:lnTo>
                <a:lnTo>
                  <a:pt x="176891" y="236042"/>
                </a:lnTo>
                <a:lnTo>
                  <a:pt x="211043" y="251119"/>
                </a:lnTo>
                <a:lnTo>
                  <a:pt x="239299" y="266509"/>
                </a:lnTo>
                <a:lnTo>
                  <a:pt x="198494" y="269633"/>
                </a:lnTo>
                <a:lnTo>
                  <a:pt x="323233" y="269633"/>
                </a:lnTo>
                <a:lnTo>
                  <a:pt x="280358" y="259981"/>
                </a:lnTo>
                <a:lnTo>
                  <a:pt x="260626" y="247267"/>
                </a:lnTo>
                <a:lnTo>
                  <a:pt x="222834" y="226482"/>
                </a:lnTo>
                <a:lnTo>
                  <a:pt x="213981" y="222834"/>
                </a:lnTo>
                <a:close/>
              </a:path>
              <a:path w="490219" h="296545">
                <a:moveTo>
                  <a:pt x="428999" y="26847"/>
                </a:moveTo>
                <a:lnTo>
                  <a:pt x="356164" y="26847"/>
                </a:lnTo>
                <a:lnTo>
                  <a:pt x="384436" y="31787"/>
                </a:lnTo>
                <a:lnTo>
                  <a:pt x="408914" y="45467"/>
                </a:lnTo>
                <a:lnTo>
                  <a:pt x="427563" y="66179"/>
                </a:lnTo>
                <a:lnTo>
                  <a:pt x="438346" y="92214"/>
                </a:lnTo>
                <a:lnTo>
                  <a:pt x="460965" y="248310"/>
                </a:lnTo>
                <a:lnTo>
                  <a:pt x="462070" y="253580"/>
                </a:lnTo>
                <a:lnTo>
                  <a:pt x="430371" y="269633"/>
                </a:lnTo>
                <a:lnTo>
                  <a:pt x="484230" y="269633"/>
                </a:lnTo>
                <a:lnTo>
                  <a:pt x="485303" y="268129"/>
                </a:lnTo>
                <a:lnTo>
                  <a:pt x="488681" y="260165"/>
                </a:lnTo>
                <a:lnTo>
                  <a:pt x="490028" y="252171"/>
                </a:lnTo>
                <a:lnTo>
                  <a:pt x="489983" y="251119"/>
                </a:lnTo>
                <a:lnTo>
                  <a:pt x="489364" y="243751"/>
                </a:lnTo>
                <a:lnTo>
                  <a:pt x="466756" y="87744"/>
                </a:lnTo>
                <a:lnTo>
                  <a:pt x="452235" y="52581"/>
                </a:lnTo>
                <a:lnTo>
                  <a:pt x="428999" y="26847"/>
                </a:lnTo>
                <a:close/>
              </a:path>
              <a:path w="490219" h="296545">
                <a:moveTo>
                  <a:pt x="114814" y="127177"/>
                </a:moveTo>
                <a:lnTo>
                  <a:pt x="107168" y="131749"/>
                </a:lnTo>
                <a:lnTo>
                  <a:pt x="88588" y="210794"/>
                </a:lnTo>
                <a:lnTo>
                  <a:pt x="89807" y="215188"/>
                </a:lnTo>
                <a:lnTo>
                  <a:pt x="95929" y="221615"/>
                </a:lnTo>
                <a:lnTo>
                  <a:pt x="100425" y="223329"/>
                </a:lnTo>
                <a:lnTo>
                  <a:pt x="105073" y="222834"/>
                </a:lnTo>
                <a:lnTo>
                  <a:pt x="213981" y="222834"/>
                </a:lnTo>
                <a:lnTo>
                  <a:pt x="174116" y="206407"/>
                </a:lnTo>
                <a:lnTo>
                  <a:pt x="121608" y="195821"/>
                </a:lnTo>
                <a:lnTo>
                  <a:pt x="135324" y="137502"/>
                </a:lnTo>
                <a:lnTo>
                  <a:pt x="130409" y="130340"/>
                </a:lnTo>
                <a:lnTo>
                  <a:pt x="114814" y="127177"/>
                </a:lnTo>
                <a:close/>
              </a:path>
              <a:path w="490219" h="296545">
                <a:moveTo>
                  <a:pt x="195177" y="26847"/>
                </a:moveTo>
                <a:lnTo>
                  <a:pt x="163544" y="26847"/>
                </a:lnTo>
                <a:lnTo>
                  <a:pt x="233978" y="172402"/>
                </a:lnTo>
                <a:lnTo>
                  <a:pt x="238579" y="178277"/>
                </a:lnTo>
                <a:lnTo>
                  <a:pt x="244581" y="182719"/>
                </a:lnTo>
                <a:lnTo>
                  <a:pt x="251628" y="185530"/>
                </a:lnTo>
                <a:lnTo>
                  <a:pt x="259365" y="186512"/>
                </a:lnTo>
                <a:lnTo>
                  <a:pt x="267109" y="185517"/>
                </a:lnTo>
                <a:lnTo>
                  <a:pt x="274207" y="182611"/>
                </a:lnTo>
                <a:lnTo>
                  <a:pt x="280344" y="177912"/>
                </a:lnTo>
                <a:lnTo>
                  <a:pt x="285210" y="171538"/>
                </a:lnTo>
                <a:lnTo>
                  <a:pt x="290541" y="160515"/>
                </a:lnTo>
                <a:lnTo>
                  <a:pt x="259822" y="160515"/>
                </a:lnTo>
                <a:lnTo>
                  <a:pt x="195177" y="26847"/>
                </a:lnTo>
                <a:close/>
              </a:path>
              <a:path w="490219" h="296545">
                <a:moveTo>
                  <a:pt x="356164" y="0"/>
                </a:moveTo>
                <a:lnTo>
                  <a:pt x="340188" y="0"/>
                </a:lnTo>
                <a:lnTo>
                  <a:pt x="335044" y="3086"/>
                </a:lnTo>
                <a:lnTo>
                  <a:pt x="332708" y="7912"/>
                </a:lnTo>
                <a:lnTo>
                  <a:pt x="259822" y="160515"/>
                </a:lnTo>
                <a:lnTo>
                  <a:pt x="290541" y="160515"/>
                </a:lnTo>
                <a:lnTo>
                  <a:pt x="355187" y="26847"/>
                </a:lnTo>
                <a:lnTo>
                  <a:pt x="428999" y="26847"/>
                </a:lnTo>
                <a:lnTo>
                  <a:pt x="427153" y="24803"/>
                </a:lnTo>
                <a:lnTo>
                  <a:pt x="394224" y="6559"/>
                </a:lnTo>
                <a:lnTo>
                  <a:pt x="3561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834807" y="4938055"/>
            <a:ext cx="309880" cy="95250"/>
          </a:xfrm>
          <a:custGeom>
            <a:avLst/>
            <a:gdLst/>
            <a:ahLst/>
            <a:cxnLst/>
            <a:rect l="l" t="t" r="r" b="b"/>
            <a:pathLst>
              <a:path w="309880" h="95250">
                <a:moveTo>
                  <a:pt x="49160" y="35770"/>
                </a:moveTo>
                <a:lnTo>
                  <a:pt x="38315" y="38374"/>
                </a:lnTo>
                <a:lnTo>
                  <a:pt x="29129" y="43933"/>
                </a:lnTo>
                <a:lnTo>
                  <a:pt x="22085" y="51092"/>
                </a:lnTo>
                <a:lnTo>
                  <a:pt x="0" y="79641"/>
                </a:lnTo>
                <a:lnTo>
                  <a:pt x="1447" y="88023"/>
                </a:lnTo>
                <a:lnTo>
                  <a:pt x="10464" y="94081"/>
                </a:lnTo>
                <a:lnTo>
                  <a:pt x="13423" y="94907"/>
                </a:lnTo>
                <a:lnTo>
                  <a:pt x="20815" y="94907"/>
                </a:lnTo>
                <a:lnTo>
                  <a:pt x="25209" y="92976"/>
                </a:lnTo>
                <a:lnTo>
                  <a:pt x="47383" y="64363"/>
                </a:lnTo>
                <a:lnTo>
                  <a:pt x="50393" y="62331"/>
                </a:lnTo>
                <a:lnTo>
                  <a:pt x="307680" y="62331"/>
                </a:lnTo>
                <a:lnTo>
                  <a:pt x="306932" y="55270"/>
                </a:lnTo>
                <a:lnTo>
                  <a:pt x="277952" y="55270"/>
                </a:lnTo>
                <a:lnTo>
                  <a:pt x="234970" y="47371"/>
                </a:lnTo>
                <a:lnTo>
                  <a:pt x="117868" y="47371"/>
                </a:lnTo>
                <a:lnTo>
                  <a:pt x="61175" y="37477"/>
                </a:lnTo>
                <a:lnTo>
                  <a:pt x="49160" y="35770"/>
                </a:lnTo>
                <a:close/>
              </a:path>
              <a:path w="309880" h="95250">
                <a:moveTo>
                  <a:pt x="308603" y="71045"/>
                </a:moveTo>
                <a:lnTo>
                  <a:pt x="183945" y="71045"/>
                </a:lnTo>
                <a:lnTo>
                  <a:pt x="239161" y="74528"/>
                </a:lnTo>
                <a:lnTo>
                  <a:pt x="287820" y="87947"/>
                </a:lnTo>
                <a:lnTo>
                  <a:pt x="292493" y="90297"/>
                </a:lnTo>
                <a:lnTo>
                  <a:pt x="298183" y="90068"/>
                </a:lnTo>
                <a:lnTo>
                  <a:pt x="307086" y="84556"/>
                </a:lnTo>
                <a:lnTo>
                  <a:pt x="309524" y="79743"/>
                </a:lnTo>
                <a:lnTo>
                  <a:pt x="308603" y="71045"/>
                </a:lnTo>
                <a:close/>
              </a:path>
              <a:path w="309880" h="95250">
                <a:moveTo>
                  <a:pt x="307680" y="62331"/>
                </a:moveTo>
                <a:lnTo>
                  <a:pt x="50393" y="62331"/>
                </a:lnTo>
                <a:lnTo>
                  <a:pt x="52400" y="63144"/>
                </a:lnTo>
                <a:lnTo>
                  <a:pt x="53441" y="63436"/>
                </a:lnTo>
                <a:lnTo>
                  <a:pt x="116166" y="74396"/>
                </a:lnTo>
                <a:lnTo>
                  <a:pt x="117665" y="74434"/>
                </a:lnTo>
                <a:lnTo>
                  <a:pt x="119151" y="74269"/>
                </a:lnTo>
                <a:lnTo>
                  <a:pt x="138499" y="72593"/>
                </a:lnTo>
                <a:lnTo>
                  <a:pt x="183945" y="71045"/>
                </a:lnTo>
                <a:lnTo>
                  <a:pt x="308603" y="71045"/>
                </a:lnTo>
                <a:lnTo>
                  <a:pt x="307680" y="62331"/>
                </a:lnTo>
                <a:close/>
              </a:path>
              <a:path w="309880" h="95250">
                <a:moveTo>
                  <a:pt x="294881" y="0"/>
                </a:moveTo>
                <a:lnTo>
                  <a:pt x="278739" y="1460"/>
                </a:lnTo>
                <a:lnTo>
                  <a:pt x="272948" y="8039"/>
                </a:lnTo>
                <a:lnTo>
                  <a:pt x="277952" y="55270"/>
                </a:lnTo>
                <a:lnTo>
                  <a:pt x="306932" y="55270"/>
                </a:lnTo>
                <a:lnTo>
                  <a:pt x="301650" y="5410"/>
                </a:lnTo>
                <a:lnTo>
                  <a:pt x="294881" y="0"/>
                </a:lnTo>
                <a:close/>
              </a:path>
              <a:path w="309880" h="95250">
                <a:moveTo>
                  <a:pt x="181370" y="44176"/>
                </a:moveTo>
                <a:lnTo>
                  <a:pt x="141015" y="45469"/>
                </a:lnTo>
                <a:lnTo>
                  <a:pt x="117868" y="47371"/>
                </a:lnTo>
                <a:lnTo>
                  <a:pt x="234970" y="47371"/>
                </a:lnTo>
                <a:lnTo>
                  <a:pt x="229995" y="46456"/>
                </a:lnTo>
                <a:lnTo>
                  <a:pt x="181370" y="44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85452" y="4727025"/>
            <a:ext cx="288290" cy="347980"/>
          </a:xfrm>
          <a:custGeom>
            <a:avLst/>
            <a:gdLst/>
            <a:ahLst/>
            <a:cxnLst/>
            <a:rect l="l" t="t" r="r" b="b"/>
            <a:pathLst>
              <a:path w="288290" h="347979">
                <a:moveTo>
                  <a:pt x="22287" y="65509"/>
                </a:moveTo>
                <a:lnTo>
                  <a:pt x="12834" y="69338"/>
                </a:lnTo>
                <a:lnTo>
                  <a:pt x="6412" y="78384"/>
                </a:lnTo>
                <a:lnTo>
                  <a:pt x="107" y="105490"/>
                </a:lnTo>
                <a:lnTo>
                  <a:pt x="0" y="132858"/>
                </a:lnTo>
                <a:lnTo>
                  <a:pt x="5946" y="159358"/>
                </a:lnTo>
                <a:lnTo>
                  <a:pt x="33891" y="204495"/>
                </a:lnTo>
                <a:lnTo>
                  <a:pt x="75984" y="231609"/>
                </a:lnTo>
                <a:lnTo>
                  <a:pt x="100633" y="237553"/>
                </a:lnTo>
                <a:lnTo>
                  <a:pt x="110692" y="240969"/>
                </a:lnTo>
                <a:lnTo>
                  <a:pt x="118967" y="248835"/>
                </a:lnTo>
                <a:lnTo>
                  <a:pt x="127846" y="261976"/>
                </a:lnTo>
                <a:lnTo>
                  <a:pt x="139711" y="281216"/>
                </a:lnTo>
                <a:lnTo>
                  <a:pt x="163210" y="319007"/>
                </a:lnTo>
                <a:lnTo>
                  <a:pt x="175898" y="338862"/>
                </a:lnTo>
                <a:lnTo>
                  <a:pt x="182679" y="346547"/>
                </a:lnTo>
                <a:lnTo>
                  <a:pt x="188454" y="347827"/>
                </a:lnTo>
                <a:lnTo>
                  <a:pt x="195154" y="345871"/>
                </a:lnTo>
                <a:lnTo>
                  <a:pt x="199660" y="340907"/>
                </a:lnTo>
                <a:lnTo>
                  <a:pt x="201239" y="334288"/>
                </a:lnTo>
                <a:lnTo>
                  <a:pt x="199160" y="327367"/>
                </a:lnTo>
                <a:lnTo>
                  <a:pt x="142683" y="237337"/>
                </a:lnTo>
                <a:lnTo>
                  <a:pt x="103681" y="211264"/>
                </a:lnTo>
                <a:lnTo>
                  <a:pt x="68274" y="198735"/>
                </a:lnTo>
                <a:lnTo>
                  <a:pt x="41794" y="173529"/>
                </a:lnTo>
                <a:lnTo>
                  <a:pt x="27011" y="139641"/>
                </a:lnTo>
                <a:lnTo>
                  <a:pt x="26694" y="101066"/>
                </a:lnTo>
                <a:lnTo>
                  <a:pt x="57190" y="101066"/>
                </a:lnTo>
                <a:lnTo>
                  <a:pt x="40448" y="74371"/>
                </a:lnTo>
                <a:lnTo>
                  <a:pt x="32312" y="67115"/>
                </a:lnTo>
                <a:lnTo>
                  <a:pt x="22287" y="65509"/>
                </a:lnTo>
                <a:close/>
              </a:path>
              <a:path w="288290" h="347979">
                <a:moveTo>
                  <a:pt x="187132" y="28917"/>
                </a:moveTo>
                <a:lnTo>
                  <a:pt x="133895" y="28917"/>
                </a:lnTo>
                <a:lnTo>
                  <a:pt x="167756" y="44860"/>
                </a:lnTo>
                <a:lnTo>
                  <a:pt x="191662" y="72585"/>
                </a:lnTo>
                <a:lnTo>
                  <a:pt x="203169" y="107879"/>
                </a:lnTo>
                <a:lnTo>
                  <a:pt x="199766" y="147224"/>
                </a:lnTo>
                <a:lnTo>
                  <a:pt x="197700" y="168412"/>
                </a:lnTo>
                <a:lnTo>
                  <a:pt x="206621" y="192857"/>
                </a:lnTo>
                <a:lnTo>
                  <a:pt x="228430" y="229116"/>
                </a:lnTo>
                <a:lnTo>
                  <a:pt x="264959" y="286435"/>
                </a:lnTo>
                <a:lnTo>
                  <a:pt x="273484" y="292435"/>
                </a:lnTo>
                <a:lnTo>
                  <a:pt x="282583" y="290231"/>
                </a:lnTo>
                <a:lnTo>
                  <a:pt x="288230" y="282519"/>
                </a:lnTo>
                <a:lnTo>
                  <a:pt x="286396" y="271995"/>
                </a:lnTo>
                <a:lnTo>
                  <a:pt x="249969" y="214478"/>
                </a:lnTo>
                <a:lnTo>
                  <a:pt x="230343" y="182545"/>
                </a:lnTo>
                <a:lnTo>
                  <a:pt x="223212" y="165920"/>
                </a:lnTo>
                <a:lnTo>
                  <a:pt x="224268" y="154330"/>
                </a:lnTo>
                <a:lnTo>
                  <a:pt x="229142" y="110897"/>
                </a:lnTo>
                <a:lnTo>
                  <a:pt x="219233" y="70263"/>
                </a:lnTo>
                <a:lnTo>
                  <a:pt x="196673" y="35964"/>
                </a:lnTo>
                <a:lnTo>
                  <a:pt x="187132" y="28917"/>
                </a:lnTo>
                <a:close/>
              </a:path>
              <a:path w="288290" h="347979">
                <a:moveTo>
                  <a:pt x="57190" y="101066"/>
                </a:moveTo>
                <a:lnTo>
                  <a:pt x="26694" y="101066"/>
                </a:lnTo>
                <a:lnTo>
                  <a:pt x="46068" y="132858"/>
                </a:lnTo>
                <a:lnTo>
                  <a:pt x="59035" y="147224"/>
                </a:lnTo>
                <a:lnTo>
                  <a:pt x="78868" y="151780"/>
                </a:lnTo>
                <a:lnTo>
                  <a:pt x="118845" y="154139"/>
                </a:lnTo>
                <a:lnTo>
                  <a:pt x="126657" y="153341"/>
                </a:lnTo>
                <a:lnTo>
                  <a:pt x="133692" y="150096"/>
                </a:lnTo>
                <a:lnTo>
                  <a:pt x="139412" y="144758"/>
                </a:lnTo>
                <a:lnTo>
                  <a:pt x="143280" y="137680"/>
                </a:lnTo>
                <a:lnTo>
                  <a:pt x="146981" y="127647"/>
                </a:lnTo>
                <a:lnTo>
                  <a:pt x="119607" y="127647"/>
                </a:lnTo>
                <a:lnTo>
                  <a:pt x="71766" y="124307"/>
                </a:lnTo>
                <a:lnTo>
                  <a:pt x="57190" y="101066"/>
                </a:lnTo>
                <a:close/>
              </a:path>
              <a:path w="288290" h="347979">
                <a:moveTo>
                  <a:pt x="114807" y="0"/>
                </a:moveTo>
                <a:lnTo>
                  <a:pt x="108038" y="3733"/>
                </a:lnTo>
                <a:lnTo>
                  <a:pt x="104329" y="10248"/>
                </a:lnTo>
                <a:lnTo>
                  <a:pt x="101493" y="19869"/>
                </a:lnTo>
                <a:lnTo>
                  <a:pt x="105232" y="31534"/>
                </a:lnTo>
                <a:lnTo>
                  <a:pt x="116461" y="50246"/>
                </a:lnTo>
                <a:lnTo>
                  <a:pt x="136092" y="81013"/>
                </a:lnTo>
                <a:lnTo>
                  <a:pt x="119607" y="127647"/>
                </a:lnTo>
                <a:lnTo>
                  <a:pt x="146981" y="127647"/>
                </a:lnTo>
                <a:lnTo>
                  <a:pt x="157366" y="99491"/>
                </a:lnTo>
                <a:lnTo>
                  <a:pt x="161571" y="79060"/>
                </a:lnTo>
                <a:lnTo>
                  <a:pt x="154285" y="60749"/>
                </a:lnTo>
                <a:lnTo>
                  <a:pt x="133895" y="28917"/>
                </a:lnTo>
                <a:lnTo>
                  <a:pt x="187132" y="28917"/>
                </a:lnTo>
                <a:lnTo>
                  <a:pt x="163596" y="11534"/>
                </a:lnTo>
                <a:lnTo>
                  <a:pt x="122135" y="508"/>
                </a:lnTo>
                <a:lnTo>
                  <a:pt x="1148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645868" y="4738984"/>
            <a:ext cx="325120" cy="337820"/>
          </a:xfrm>
          <a:custGeom>
            <a:avLst/>
            <a:gdLst/>
            <a:ahLst/>
            <a:cxnLst/>
            <a:rect l="l" t="t" r="r" b="b"/>
            <a:pathLst>
              <a:path w="325120" h="337820">
                <a:moveTo>
                  <a:pt x="145483" y="155435"/>
                </a:moveTo>
                <a:lnTo>
                  <a:pt x="98564" y="155435"/>
                </a:lnTo>
                <a:lnTo>
                  <a:pt x="162890" y="198729"/>
                </a:lnTo>
                <a:lnTo>
                  <a:pt x="85852" y="321551"/>
                </a:lnTo>
                <a:lnTo>
                  <a:pt x="87528" y="329742"/>
                </a:lnTo>
                <a:lnTo>
                  <a:pt x="99402" y="337731"/>
                </a:lnTo>
                <a:lnTo>
                  <a:pt x="107315" y="335927"/>
                </a:lnTo>
                <a:lnTo>
                  <a:pt x="184327" y="213156"/>
                </a:lnTo>
                <a:lnTo>
                  <a:pt x="231246" y="213156"/>
                </a:lnTo>
                <a:lnTo>
                  <a:pt x="145483" y="155435"/>
                </a:lnTo>
                <a:close/>
              </a:path>
              <a:path w="325120" h="337820">
                <a:moveTo>
                  <a:pt x="134518" y="0"/>
                </a:moveTo>
                <a:lnTo>
                  <a:pt x="19985" y="69526"/>
                </a:lnTo>
                <a:lnTo>
                  <a:pt x="7315" y="79263"/>
                </a:lnTo>
                <a:lnTo>
                  <a:pt x="5842" y="85534"/>
                </a:lnTo>
                <a:lnTo>
                  <a:pt x="7068" y="91759"/>
                </a:lnTo>
                <a:lnTo>
                  <a:pt x="15224" y="99355"/>
                </a:lnTo>
                <a:lnTo>
                  <a:pt x="36510" y="113909"/>
                </a:lnTo>
                <a:lnTo>
                  <a:pt x="77127" y="141008"/>
                </a:lnTo>
                <a:lnTo>
                  <a:pt x="0" y="263956"/>
                </a:lnTo>
                <a:lnTo>
                  <a:pt x="1689" y="272161"/>
                </a:lnTo>
                <a:lnTo>
                  <a:pt x="13563" y="280149"/>
                </a:lnTo>
                <a:lnTo>
                  <a:pt x="21475" y="278345"/>
                </a:lnTo>
                <a:lnTo>
                  <a:pt x="98564" y="155435"/>
                </a:lnTo>
                <a:lnTo>
                  <a:pt x="145483" y="155435"/>
                </a:lnTo>
                <a:lnTo>
                  <a:pt x="42926" y="86410"/>
                </a:lnTo>
                <a:lnTo>
                  <a:pt x="136474" y="29514"/>
                </a:lnTo>
                <a:lnTo>
                  <a:pt x="183395" y="29514"/>
                </a:lnTo>
                <a:lnTo>
                  <a:pt x="139712" y="114"/>
                </a:lnTo>
                <a:lnTo>
                  <a:pt x="134518" y="0"/>
                </a:lnTo>
                <a:close/>
              </a:path>
              <a:path w="325120" h="337820">
                <a:moveTo>
                  <a:pt x="231246" y="213156"/>
                </a:moveTo>
                <a:lnTo>
                  <a:pt x="184327" y="213156"/>
                </a:lnTo>
                <a:lnTo>
                  <a:pt x="232811" y="246032"/>
                </a:lnTo>
                <a:lnTo>
                  <a:pt x="240486" y="250513"/>
                </a:lnTo>
                <a:lnTo>
                  <a:pt x="244767" y="251294"/>
                </a:lnTo>
                <a:lnTo>
                  <a:pt x="248945" y="251294"/>
                </a:lnTo>
                <a:lnTo>
                  <a:pt x="253047" y="249174"/>
                </a:lnTo>
                <a:lnTo>
                  <a:pt x="271514" y="219735"/>
                </a:lnTo>
                <a:lnTo>
                  <a:pt x="241020" y="219735"/>
                </a:lnTo>
                <a:lnTo>
                  <a:pt x="231246" y="213156"/>
                </a:lnTo>
                <a:close/>
              </a:path>
              <a:path w="325120" h="337820">
                <a:moveTo>
                  <a:pt x="183395" y="29514"/>
                </a:moveTo>
                <a:lnTo>
                  <a:pt x="136474" y="29514"/>
                </a:lnTo>
                <a:lnTo>
                  <a:pt x="293890" y="135458"/>
                </a:lnTo>
                <a:lnTo>
                  <a:pt x="241020" y="219735"/>
                </a:lnTo>
                <a:lnTo>
                  <a:pt x="271514" y="219735"/>
                </a:lnTo>
                <a:lnTo>
                  <a:pt x="324142" y="135839"/>
                </a:lnTo>
                <a:lnTo>
                  <a:pt x="324789" y="132257"/>
                </a:lnTo>
                <a:lnTo>
                  <a:pt x="323380" y="125387"/>
                </a:lnTo>
                <a:lnTo>
                  <a:pt x="321386" y="122389"/>
                </a:lnTo>
                <a:lnTo>
                  <a:pt x="183395" y="29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32009" y="4784095"/>
            <a:ext cx="256540" cy="225425"/>
          </a:xfrm>
          <a:custGeom>
            <a:avLst/>
            <a:gdLst/>
            <a:ahLst/>
            <a:cxnLst/>
            <a:rect l="l" t="t" r="r" b="b"/>
            <a:pathLst>
              <a:path w="256540" h="225425">
                <a:moveTo>
                  <a:pt x="13021" y="111"/>
                </a:moveTo>
                <a:lnTo>
                  <a:pt x="4225" y="3398"/>
                </a:lnTo>
                <a:lnTo>
                  <a:pt x="232" y="13246"/>
                </a:lnTo>
                <a:lnTo>
                  <a:pt x="0" y="57305"/>
                </a:lnTo>
                <a:lnTo>
                  <a:pt x="794" y="89341"/>
                </a:lnTo>
                <a:lnTo>
                  <a:pt x="4850" y="114962"/>
                </a:lnTo>
                <a:lnTo>
                  <a:pt x="14405" y="139776"/>
                </a:lnTo>
                <a:lnTo>
                  <a:pt x="13246" y="143354"/>
                </a:lnTo>
                <a:lnTo>
                  <a:pt x="12875" y="151836"/>
                </a:lnTo>
                <a:lnTo>
                  <a:pt x="13024" y="211882"/>
                </a:lnTo>
                <a:lnTo>
                  <a:pt x="17015" y="221721"/>
                </a:lnTo>
                <a:lnTo>
                  <a:pt x="25803" y="225009"/>
                </a:lnTo>
                <a:lnTo>
                  <a:pt x="34594" y="221721"/>
                </a:lnTo>
                <a:lnTo>
                  <a:pt x="38582" y="211882"/>
                </a:lnTo>
                <a:lnTo>
                  <a:pt x="38586" y="173863"/>
                </a:lnTo>
                <a:lnTo>
                  <a:pt x="83740" y="173863"/>
                </a:lnTo>
                <a:lnTo>
                  <a:pt x="55796" y="154330"/>
                </a:lnTo>
                <a:lnTo>
                  <a:pt x="33858" y="120650"/>
                </a:lnTo>
                <a:lnTo>
                  <a:pt x="25809" y="79451"/>
                </a:lnTo>
                <a:lnTo>
                  <a:pt x="25809" y="13246"/>
                </a:lnTo>
                <a:lnTo>
                  <a:pt x="21813" y="3398"/>
                </a:lnTo>
                <a:lnTo>
                  <a:pt x="13021" y="111"/>
                </a:lnTo>
                <a:close/>
              </a:path>
              <a:path w="256540" h="225425">
                <a:moveTo>
                  <a:pt x="243227" y="173863"/>
                </a:moveTo>
                <a:lnTo>
                  <a:pt x="217567" y="173863"/>
                </a:lnTo>
                <a:lnTo>
                  <a:pt x="217570" y="211882"/>
                </a:lnTo>
                <a:lnTo>
                  <a:pt x="221561" y="221721"/>
                </a:lnTo>
                <a:lnTo>
                  <a:pt x="230349" y="225009"/>
                </a:lnTo>
                <a:lnTo>
                  <a:pt x="239140" y="221721"/>
                </a:lnTo>
                <a:lnTo>
                  <a:pt x="243129" y="211882"/>
                </a:lnTo>
                <a:lnTo>
                  <a:pt x="243227" y="173863"/>
                </a:lnTo>
                <a:close/>
              </a:path>
              <a:path w="256540" h="225425">
                <a:moveTo>
                  <a:pt x="83740" y="173863"/>
                </a:moveTo>
                <a:lnTo>
                  <a:pt x="38586" y="173863"/>
                </a:lnTo>
                <a:lnTo>
                  <a:pt x="80555" y="202371"/>
                </a:lnTo>
                <a:lnTo>
                  <a:pt x="128062" y="211882"/>
                </a:lnTo>
                <a:lnTo>
                  <a:pt x="175592" y="202371"/>
                </a:lnTo>
                <a:lnTo>
                  <a:pt x="200588" y="185394"/>
                </a:lnTo>
                <a:lnTo>
                  <a:pt x="128083" y="185394"/>
                </a:lnTo>
                <a:lnTo>
                  <a:pt x="88308" y="177056"/>
                </a:lnTo>
                <a:lnTo>
                  <a:pt x="83740" y="173863"/>
                </a:lnTo>
                <a:close/>
              </a:path>
              <a:path w="256540" h="225425">
                <a:moveTo>
                  <a:pt x="250193" y="0"/>
                </a:moveTo>
                <a:lnTo>
                  <a:pt x="236071" y="0"/>
                </a:lnTo>
                <a:lnTo>
                  <a:pt x="230356" y="5930"/>
                </a:lnTo>
                <a:lnTo>
                  <a:pt x="230356" y="79451"/>
                </a:lnTo>
                <a:lnTo>
                  <a:pt x="222305" y="120650"/>
                </a:lnTo>
                <a:lnTo>
                  <a:pt x="200365" y="154330"/>
                </a:lnTo>
                <a:lnTo>
                  <a:pt x="167851" y="177056"/>
                </a:lnTo>
                <a:lnTo>
                  <a:pt x="128083" y="185394"/>
                </a:lnTo>
                <a:lnTo>
                  <a:pt x="200588" y="185394"/>
                </a:lnTo>
                <a:lnTo>
                  <a:pt x="217567" y="173863"/>
                </a:lnTo>
                <a:lnTo>
                  <a:pt x="243227" y="173863"/>
                </a:lnTo>
                <a:lnTo>
                  <a:pt x="243283" y="151836"/>
                </a:lnTo>
                <a:lnTo>
                  <a:pt x="242912" y="143353"/>
                </a:lnTo>
                <a:lnTo>
                  <a:pt x="241748" y="139776"/>
                </a:lnTo>
                <a:lnTo>
                  <a:pt x="251308" y="114962"/>
                </a:lnTo>
                <a:lnTo>
                  <a:pt x="255364" y="89341"/>
                </a:lnTo>
                <a:lnTo>
                  <a:pt x="256155" y="57305"/>
                </a:lnTo>
                <a:lnTo>
                  <a:pt x="255921" y="13246"/>
                </a:lnTo>
                <a:lnTo>
                  <a:pt x="255921" y="5930"/>
                </a:lnTo>
                <a:lnTo>
                  <a:pt x="2501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281215" y="4572228"/>
            <a:ext cx="358140" cy="198755"/>
          </a:xfrm>
          <a:custGeom>
            <a:avLst/>
            <a:gdLst/>
            <a:ahLst/>
            <a:cxnLst/>
            <a:rect l="l" t="t" r="r" b="b"/>
            <a:pathLst>
              <a:path w="358140" h="198754">
                <a:moveTo>
                  <a:pt x="345062" y="172148"/>
                </a:moveTo>
                <a:lnTo>
                  <a:pt x="12677" y="172148"/>
                </a:lnTo>
                <a:lnTo>
                  <a:pt x="3173" y="176285"/>
                </a:lnTo>
                <a:lnTo>
                  <a:pt x="0" y="185388"/>
                </a:lnTo>
                <a:lnTo>
                  <a:pt x="3165" y="194490"/>
                </a:lnTo>
                <a:lnTo>
                  <a:pt x="12677" y="198627"/>
                </a:lnTo>
                <a:lnTo>
                  <a:pt x="345062" y="198627"/>
                </a:lnTo>
                <a:lnTo>
                  <a:pt x="354572" y="194490"/>
                </a:lnTo>
                <a:lnTo>
                  <a:pt x="357744" y="185388"/>
                </a:lnTo>
                <a:lnTo>
                  <a:pt x="354575" y="176285"/>
                </a:lnTo>
                <a:lnTo>
                  <a:pt x="345062" y="172148"/>
                </a:lnTo>
                <a:close/>
              </a:path>
              <a:path w="358140" h="198754">
                <a:moveTo>
                  <a:pt x="178869" y="0"/>
                </a:moveTo>
                <a:lnTo>
                  <a:pt x="133497" y="7601"/>
                </a:lnTo>
                <a:lnTo>
                  <a:pt x="94053" y="28758"/>
                </a:lnTo>
                <a:lnTo>
                  <a:pt x="62924" y="61000"/>
                </a:lnTo>
                <a:lnTo>
                  <a:pt x="42496" y="101856"/>
                </a:lnTo>
                <a:lnTo>
                  <a:pt x="35156" y="148856"/>
                </a:lnTo>
                <a:lnTo>
                  <a:pt x="35156" y="172148"/>
                </a:lnTo>
                <a:lnTo>
                  <a:pt x="60734" y="172148"/>
                </a:lnTo>
                <a:lnTo>
                  <a:pt x="60734" y="148856"/>
                </a:lnTo>
                <a:lnTo>
                  <a:pt x="70033" y="101269"/>
                </a:lnTo>
                <a:lnTo>
                  <a:pt x="95375" y="62364"/>
                </a:lnTo>
                <a:lnTo>
                  <a:pt x="132931" y="36112"/>
                </a:lnTo>
                <a:lnTo>
                  <a:pt x="178869" y="26479"/>
                </a:lnTo>
                <a:lnTo>
                  <a:pt x="259443" y="26479"/>
                </a:lnTo>
                <a:lnTo>
                  <a:pt x="224247" y="7601"/>
                </a:lnTo>
                <a:lnTo>
                  <a:pt x="178869" y="0"/>
                </a:lnTo>
                <a:close/>
              </a:path>
              <a:path w="358140" h="198754">
                <a:moveTo>
                  <a:pt x="178869" y="66205"/>
                </a:moveTo>
                <a:lnTo>
                  <a:pt x="144300" y="76627"/>
                </a:lnTo>
                <a:lnTo>
                  <a:pt x="121791" y="102827"/>
                </a:lnTo>
                <a:lnTo>
                  <a:pt x="115067" y="137201"/>
                </a:lnTo>
                <a:lnTo>
                  <a:pt x="127854" y="172148"/>
                </a:lnTo>
                <a:lnTo>
                  <a:pt x="178869" y="172148"/>
                </a:lnTo>
                <a:lnTo>
                  <a:pt x="163956" y="169020"/>
                </a:lnTo>
                <a:lnTo>
                  <a:pt x="151763" y="160494"/>
                </a:lnTo>
                <a:lnTo>
                  <a:pt x="143535" y="147861"/>
                </a:lnTo>
                <a:lnTo>
                  <a:pt x="140515" y="132410"/>
                </a:lnTo>
                <a:lnTo>
                  <a:pt x="143535" y="116966"/>
                </a:lnTo>
                <a:lnTo>
                  <a:pt x="151763" y="104336"/>
                </a:lnTo>
                <a:lnTo>
                  <a:pt x="163956" y="95812"/>
                </a:lnTo>
                <a:lnTo>
                  <a:pt x="178869" y="92684"/>
                </a:lnTo>
                <a:lnTo>
                  <a:pt x="227238" y="92684"/>
                </a:lnTo>
                <a:lnTo>
                  <a:pt x="213440" y="76627"/>
                </a:lnTo>
                <a:lnTo>
                  <a:pt x="178869" y="66205"/>
                </a:lnTo>
                <a:close/>
              </a:path>
              <a:path w="358140" h="198754">
                <a:moveTo>
                  <a:pt x="227238" y="92684"/>
                </a:moveTo>
                <a:lnTo>
                  <a:pt x="178869" y="92684"/>
                </a:lnTo>
                <a:lnTo>
                  <a:pt x="193788" y="95812"/>
                </a:lnTo>
                <a:lnTo>
                  <a:pt x="205981" y="104336"/>
                </a:lnTo>
                <a:lnTo>
                  <a:pt x="214206" y="116966"/>
                </a:lnTo>
                <a:lnTo>
                  <a:pt x="217223" y="132410"/>
                </a:lnTo>
                <a:lnTo>
                  <a:pt x="214206" y="147861"/>
                </a:lnTo>
                <a:lnTo>
                  <a:pt x="205981" y="160494"/>
                </a:lnTo>
                <a:lnTo>
                  <a:pt x="193788" y="169020"/>
                </a:lnTo>
                <a:lnTo>
                  <a:pt x="178869" y="172148"/>
                </a:lnTo>
                <a:lnTo>
                  <a:pt x="229885" y="172148"/>
                </a:lnTo>
                <a:lnTo>
                  <a:pt x="242677" y="137201"/>
                </a:lnTo>
                <a:lnTo>
                  <a:pt x="235953" y="102827"/>
                </a:lnTo>
                <a:lnTo>
                  <a:pt x="227238" y="92684"/>
                </a:lnTo>
                <a:close/>
              </a:path>
              <a:path w="358140" h="198754">
                <a:moveTo>
                  <a:pt x="259443" y="26479"/>
                </a:moveTo>
                <a:lnTo>
                  <a:pt x="178869" y="26479"/>
                </a:lnTo>
                <a:lnTo>
                  <a:pt x="224816" y="36112"/>
                </a:lnTo>
                <a:lnTo>
                  <a:pt x="262375" y="62364"/>
                </a:lnTo>
                <a:lnTo>
                  <a:pt x="287719" y="101269"/>
                </a:lnTo>
                <a:lnTo>
                  <a:pt x="297018" y="148856"/>
                </a:lnTo>
                <a:lnTo>
                  <a:pt x="297018" y="172148"/>
                </a:lnTo>
                <a:lnTo>
                  <a:pt x="322583" y="172148"/>
                </a:lnTo>
                <a:lnTo>
                  <a:pt x="322583" y="148856"/>
                </a:lnTo>
                <a:lnTo>
                  <a:pt x="315244" y="101856"/>
                </a:lnTo>
                <a:lnTo>
                  <a:pt x="294819" y="61000"/>
                </a:lnTo>
                <a:lnTo>
                  <a:pt x="263692" y="28758"/>
                </a:lnTo>
                <a:lnTo>
                  <a:pt x="259443" y="26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140481" y="5022096"/>
            <a:ext cx="639445" cy="544195"/>
          </a:xfrm>
          <a:custGeom>
            <a:avLst/>
            <a:gdLst/>
            <a:ahLst/>
            <a:cxnLst/>
            <a:rect l="l" t="t" r="r" b="b"/>
            <a:pathLst>
              <a:path w="639445" h="544195">
                <a:moveTo>
                  <a:pt x="205866" y="0"/>
                </a:moveTo>
                <a:lnTo>
                  <a:pt x="195389" y="355"/>
                </a:lnTo>
                <a:lnTo>
                  <a:pt x="191769" y="355"/>
                </a:lnTo>
                <a:lnTo>
                  <a:pt x="172043" y="1398"/>
                </a:lnTo>
                <a:lnTo>
                  <a:pt x="92807" y="28959"/>
                </a:lnTo>
                <a:lnTo>
                  <a:pt x="54861" y="60084"/>
                </a:lnTo>
                <a:lnTo>
                  <a:pt x="25563" y="100016"/>
                </a:lnTo>
                <a:lnTo>
                  <a:pt x="6686" y="146930"/>
                </a:lnTo>
                <a:lnTo>
                  <a:pt x="0" y="198996"/>
                </a:lnTo>
                <a:lnTo>
                  <a:pt x="0" y="445566"/>
                </a:lnTo>
                <a:lnTo>
                  <a:pt x="7426" y="483569"/>
                </a:lnTo>
                <a:lnTo>
                  <a:pt x="57660" y="535601"/>
                </a:lnTo>
                <a:lnTo>
                  <a:pt x="290904" y="543772"/>
                </a:lnTo>
                <a:lnTo>
                  <a:pt x="337016" y="543518"/>
                </a:lnTo>
                <a:lnTo>
                  <a:pt x="359843" y="542179"/>
                </a:lnTo>
                <a:lnTo>
                  <a:pt x="368003" y="539186"/>
                </a:lnTo>
                <a:lnTo>
                  <a:pt x="370116" y="533971"/>
                </a:lnTo>
                <a:lnTo>
                  <a:pt x="509291" y="533971"/>
                </a:lnTo>
                <a:lnTo>
                  <a:pt x="515721" y="527215"/>
                </a:lnTo>
                <a:lnTo>
                  <a:pt x="521934" y="517091"/>
                </a:lnTo>
                <a:lnTo>
                  <a:pt x="436264" y="517091"/>
                </a:lnTo>
                <a:lnTo>
                  <a:pt x="421382" y="516801"/>
                </a:lnTo>
                <a:lnTo>
                  <a:pt x="94348" y="516801"/>
                </a:lnTo>
                <a:lnTo>
                  <a:pt x="67602" y="511194"/>
                </a:lnTo>
                <a:lnTo>
                  <a:pt x="45735" y="495914"/>
                </a:lnTo>
                <a:lnTo>
                  <a:pt x="30979" y="473268"/>
                </a:lnTo>
                <a:lnTo>
                  <a:pt x="25565" y="445566"/>
                </a:lnTo>
                <a:lnTo>
                  <a:pt x="25565" y="198996"/>
                </a:lnTo>
                <a:lnTo>
                  <a:pt x="33108" y="147671"/>
                </a:lnTo>
                <a:lnTo>
                  <a:pt x="54203" y="102496"/>
                </a:lnTo>
                <a:lnTo>
                  <a:pt x="86547" y="65849"/>
                </a:lnTo>
                <a:lnTo>
                  <a:pt x="127838" y="40106"/>
                </a:lnTo>
                <a:lnTo>
                  <a:pt x="153415" y="40106"/>
                </a:lnTo>
                <a:lnTo>
                  <a:pt x="153415" y="31521"/>
                </a:lnTo>
                <a:lnTo>
                  <a:pt x="162748" y="29515"/>
                </a:lnTo>
                <a:lnTo>
                  <a:pt x="172259" y="28051"/>
                </a:lnTo>
                <a:lnTo>
                  <a:pt x="181937" y="27152"/>
                </a:lnTo>
                <a:lnTo>
                  <a:pt x="191769" y="26847"/>
                </a:lnTo>
                <a:lnTo>
                  <a:pt x="255639" y="26847"/>
                </a:lnTo>
                <a:lnTo>
                  <a:pt x="241641" y="21453"/>
                </a:lnTo>
                <a:lnTo>
                  <a:pt x="219611" y="8170"/>
                </a:lnTo>
                <a:lnTo>
                  <a:pt x="209041" y="1130"/>
                </a:lnTo>
                <a:lnTo>
                  <a:pt x="205866" y="0"/>
                </a:lnTo>
                <a:close/>
              </a:path>
              <a:path w="639445" h="544195">
                <a:moveTo>
                  <a:pt x="509291" y="533971"/>
                </a:moveTo>
                <a:lnTo>
                  <a:pt x="370116" y="533971"/>
                </a:lnTo>
                <a:lnTo>
                  <a:pt x="385409" y="540148"/>
                </a:lnTo>
                <a:lnTo>
                  <a:pt x="402953" y="542828"/>
                </a:lnTo>
                <a:lnTo>
                  <a:pt x="430796" y="543410"/>
                </a:lnTo>
                <a:lnTo>
                  <a:pt x="485609" y="543293"/>
                </a:lnTo>
                <a:lnTo>
                  <a:pt x="495425" y="542064"/>
                </a:lnTo>
                <a:lnTo>
                  <a:pt x="506038" y="537388"/>
                </a:lnTo>
                <a:lnTo>
                  <a:pt x="509291" y="533971"/>
                </a:lnTo>
                <a:close/>
              </a:path>
              <a:path w="639445" h="544195">
                <a:moveTo>
                  <a:pt x="485609" y="543293"/>
                </a:moveTo>
                <a:lnTo>
                  <a:pt x="476986" y="543293"/>
                </a:lnTo>
                <a:lnTo>
                  <a:pt x="485276" y="543334"/>
                </a:lnTo>
                <a:lnTo>
                  <a:pt x="485609" y="543293"/>
                </a:lnTo>
                <a:close/>
              </a:path>
              <a:path w="639445" h="544195">
                <a:moveTo>
                  <a:pt x="445734" y="302793"/>
                </a:moveTo>
                <a:lnTo>
                  <a:pt x="421881" y="302793"/>
                </a:lnTo>
                <a:lnTo>
                  <a:pt x="421943" y="384441"/>
                </a:lnTo>
                <a:lnTo>
                  <a:pt x="423913" y="394523"/>
                </a:lnTo>
                <a:lnTo>
                  <a:pt x="429452" y="403026"/>
                </a:lnTo>
                <a:lnTo>
                  <a:pt x="437660" y="408764"/>
                </a:lnTo>
                <a:lnTo>
                  <a:pt x="447700" y="410870"/>
                </a:lnTo>
                <a:lnTo>
                  <a:pt x="510832" y="410870"/>
                </a:lnTo>
                <a:lnTo>
                  <a:pt x="511365" y="411429"/>
                </a:lnTo>
                <a:lnTo>
                  <a:pt x="511365" y="424116"/>
                </a:lnTo>
                <a:lnTo>
                  <a:pt x="498589" y="424116"/>
                </a:lnTo>
                <a:lnTo>
                  <a:pt x="489084" y="428253"/>
                </a:lnTo>
                <a:lnTo>
                  <a:pt x="485911" y="437356"/>
                </a:lnTo>
                <a:lnTo>
                  <a:pt x="489077" y="446458"/>
                </a:lnTo>
                <a:lnTo>
                  <a:pt x="498589" y="450596"/>
                </a:lnTo>
                <a:lnTo>
                  <a:pt x="511365" y="450596"/>
                </a:lnTo>
                <a:lnTo>
                  <a:pt x="511365" y="463842"/>
                </a:lnTo>
                <a:lnTo>
                  <a:pt x="498589" y="463842"/>
                </a:lnTo>
                <a:lnTo>
                  <a:pt x="489084" y="467979"/>
                </a:lnTo>
                <a:lnTo>
                  <a:pt x="485911" y="477081"/>
                </a:lnTo>
                <a:lnTo>
                  <a:pt x="489077" y="486184"/>
                </a:lnTo>
                <a:lnTo>
                  <a:pt x="498589" y="490321"/>
                </a:lnTo>
                <a:lnTo>
                  <a:pt x="507796" y="490321"/>
                </a:lnTo>
                <a:lnTo>
                  <a:pt x="506755" y="492861"/>
                </a:lnTo>
                <a:lnTo>
                  <a:pt x="505561" y="495338"/>
                </a:lnTo>
                <a:lnTo>
                  <a:pt x="504062" y="497649"/>
                </a:lnTo>
                <a:lnTo>
                  <a:pt x="498192" y="506921"/>
                </a:lnTo>
                <a:lnTo>
                  <a:pt x="494162" y="512814"/>
                </a:lnTo>
                <a:lnTo>
                  <a:pt x="490752" y="515901"/>
                </a:lnTo>
                <a:lnTo>
                  <a:pt x="486689" y="516801"/>
                </a:lnTo>
                <a:lnTo>
                  <a:pt x="436264" y="517091"/>
                </a:lnTo>
                <a:lnTo>
                  <a:pt x="521934" y="517091"/>
                </a:lnTo>
                <a:lnTo>
                  <a:pt x="529672" y="504483"/>
                </a:lnTo>
                <a:lnTo>
                  <a:pt x="535786" y="486262"/>
                </a:lnTo>
                <a:lnTo>
                  <a:pt x="537172" y="459762"/>
                </a:lnTo>
                <a:lnTo>
                  <a:pt x="536943" y="412191"/>
                </a:lnTo>
                <a:lnTo>
                  <a:pt x="534945" y="401687"/>
                </a:lnTo>
                <a:lnTo>
                  <a:pt x="529483" y="393039"/>
                </a:lnTo>
                <a:lnTo>
                  <a:pt x="521357" y="387048"/>
                </a:lnTo>
                <a:lnTo>
                  <a:pt x="511365" y="384517"/>
                </a:lnTo>
                <a:lnTo>
                  <a:pt x="511365" y="384276"/>
                </a:lnTo>
                <a:lnTo>
                  <a:pt x="485800" y="384276"/>
                </a:lnTo>
                <a:lnTo>
                  <a:pt x="447446" y="384124"/>
                </a:lnTo>
                <a:lnTo>
                  <a:pt x="447446" y="311556"/>
                </a:lnTo>
                <a:lnTo>
                  <a:pt x="445734" y="302793"/>
                </a:lnTo>
                <a:close/>
              </a:path>
              <a:path w="639445" h="544195">
                <a:moveTo>
                  <a:pt x="370738" y="408228"/>
                </a:moveTo>
                <a:lnTo>
                  <a:pt x="345173" y="408228"/>
                </a:lnTo>
                <a:lnTo>
                  <a:pt x="345173" y="516801"/>
                </a:lnTo>
                <a:lnTo>
                  <a:pt x="421382" y="516801"/>
                </a:lnTo>
                <a:lnTo>
                  <a:pt x="405768" y="516496"/>
                </a:lnTo>
                <a:lnTo>
                  <a:pt x="386730" y="512806"/>
                </a:lnTo>
                <a:lnTo>
                  <a:pt x="370738" y="503847"/>
                </a:lnTo>
                <a:lnTo>
                  <a:pt x="370738" y="408228"/>
                </a:lnTo>
                <a:close/>
              </a:path>
              <a:path w="639445" h="544195">
                <a:moveTo>
                  <a:pt x="561181" y="40106"/>
                </a:moveTo>
                <a:lnTo>
                  <a:pt x="511365" y="40106"/>
                </a:lnTo>
                <a:lnTo>
                  <a:pt x="552661" y="65849"/>
                </a:lnTo>
                <a:lnTo>
                  <a:pt x="585004" y="102496"/>
                </a:lnTo>
                <a:lnTo>
                  <a:pt x="606096" y="147671"/>
                </a:lnTo>
                <a:lnTo>
                  <a:pt x="613638" y="198996"/>
                </a:lnTo>
                <a:lnTo>
                  <a:pt x="613638" y="463842"/>
                </a:lnTo>
                <a:lnTo>
                  <a:pt x="617635" y="473682"/>
                </a:lnTo>
                <a:lnTo>
                  <a:pt x="626427" y="476967"/>
                </a:lnTo>
                <a:lnTo>
                  <a:pt x="635222" y="473682"/>
                </a:lnTo>
                <a:lnTo>
                  <a:pt x="639216" y="463842"/>
                </a:lnTo>
                <a:lnTo>
                  <a:pt x="639216" y="198996"/>
                </a:lnTo>
                <a:lnTo>
                  <a:pt x="630489" y="140047"/>
                </a:lnTo>
                <a:lnTo>
                  <a:pt x="607509" y="90072"/>
                </a:lnTo>
                <a:lnTo>
                  <a:pt x="575083" y="50504"/>
                </a:lnTo>
                <a:lnTo>
                  <a:pt x="561181" y="40106"/>
                </a:lnTo>
                <a:close/>
              </a:path>
              <a:path w="639445" h="544195">
                <a:moveTo>
                  <a:pt x="153415" y="40106"/>
                </a:moveTo>
                <a:lnTo>
                  <a:pt x="127838" y="40106"/>
                </a:lnTo>
                <a:lnTo>
                  <a:pt x="127933" y="375492"/>
                </a:lnTo>
                <a:lnTo>
                  <a:pt x="130563" y="388951"/>
                </a:lnTo>
                <a:lnTo>
                  <a:pt x="137991" y="400353"/>
                </a:lnTo>
                <a:lnTo>
                  <a:pt x="149001" y="408047"/>
                </a:lnTo>
                <a:lnTo>
                  <a:pt x="162471" y="410870"/>
                </a:lnTo>
                <a:lnTo>
                  <a:pt x="321197" y="411168"/>
                </a:lnTo>
                <a:lnTo>
                  <a:pt x="340316" y="410463"/>
                </a:lnTo>
                <a:lnTo>
                  <a:pt x="345173" y="408228"/>
                </a:lnTo>
                <a:lnTo>
                  <a:pt x="370738" y="408228"/>
                </a:lnTo>
                <a:lnTo>
                  <a:pt x="370738" y="406285"/>
                </a:lnTo>
                <a:lnTo>
                  <a:pt x="383312" y="389699"/>
                </a:lnTo>
                <a:lnTo>
                  <a:pt x="347776" y="389699"/>
                </a:lnTo>
                <a:lnTo>
                  <a:pt x="343199" y="385746"/>
                </a:lnTo>
                <a:lnTo>
                  <a:pt x="325740" y="384390"/>
                </a:lnTo>
                <a:lnTo>
                  <a:pt x="157467" y="384390"/>
                </a:lnTo>
                <a:lnTo>
                  <a:pt x="153415" y="380174"/>
                </a:lnTo>
                <a:lnTo>
                  <a:pt x="153415" y="40106"/>
                </a:lnTo>
                <a:close/>
              </a:path>
              <a:path w="639445" h="544195">
                <a:moveTo>
                  <a:pt x="415493" y="278447"/>
                </a:moveTo>
                <a:lnTo>
                  <a:pt x="403385" y="280912"/>
                </a:lnTo>
                <a:lnTo>
                  <a:pt x="393395" y="287651"/>
                </a:lnTo>
                <a:lnTo>
                  <a:pt x="386471" y="297682"/>
                </a:lnTo>
                <a:lnTo>
                  <a:pt x="383565" y="310019"/>
                </a:lnTo>
                <a:lnTo>
                  <a:pt x="377444" y="335485"/>
                </a:lnTo>
                <a:lnTo>
                  <a:pt x="370271" y="358241"/>
                </a:lnTo>
                <a:lnTo>
                  <a:pt x="363055" y="375492"/>
                </a:lnTo>
                <a:lnTo>
                  <a:pt x="356806" y="384441"/>
                </a:lnTo>
                <a:lnTo>
                  <a:pt x="353529" y="384733"/>
                </a:lnTo>
                <a:lnTo>
                  <a:pt x="350075" y="386537"/>
                </a:lnTo>
                <a:lnTo>
                  <a:pt x="347776" y="389699"/>
                </a:lnTo>
                <a:lnTo>
                  <a:pt x="383312" y="389699"/>
                </a:lnTo>
                <a:lnTo>
                  <a:pt x="386830" y="385058"/>
                </a:lnTo>
                <a:lnTo>
                  <a:pt x="398892" y="354863"/>
                </a:lnTo>
                <a:lnTo>
                  <a:pt x="406466" y="326697"/>
                </a:lnTo>
                <a:lnTo>
                  <a:pt x="409092" y="311556"/>
                </a:lnTo>
                <a:lnTo>
                  <a:pt x="409092" y="302806"/>
                </a:lnTo>
                <a:lnTo>
                  <a:pt x="445734" y="302793"/>
                </a:lnTo>
                <a:lnTo>
                  <a:pt x="444930" y="298678"/>
                </a:lnTo>
                <a:lnTo>
                  <a:pt x="438075" y="288153"/>
                </a:lnTo>
                <a:lnTo>
                  <a:pt x="427917" y="281052"/>
                </a:lnTo>
                <a:lnTo>
                  <a:pt x="415493" y="278447"/>
                </a:lnTo>
                <a:close/>
              </a:path>
              <a:path w="639445" h="544195">
                <a:moveTo>
                  <a:pt x="270611" y="384179"/>
                </a:moveTo>
                <a:lnTo>
                  <a:pt x="162471" y="384390"/>
                </a:lnTo>
                <a:lnTo>
                  <a:pt x="325740" y="384390"/>
                </a:lnTo>
                <a:lnTo>
                  <a:pt x="324165" y="384268"/>
                </a:lnTo>
                <a:lnTo>
                  <a:pt x="270611" y="384179"/>
                </a:lnTo>
                <a:close/>
              </a:path>
              <a:path w="639445" h="544195">
                <a:moveTo>
                  <a:pt x="543453" y="26847"/>
                </a:moveTo>
                <a:lnTo>
                  <a:pt x="447446" y="26847"/>
                </a:lnTo>
                <a:lnTo>
                  <a:pt x="457278" y="27152"/>
                </a:lnTo>
                <a:lnTo>
                  <a:pt x="466956" y="28051"/>
                </a:lnTo>
                <a:lnTo>
                  <a:pt x="476467" y="29515"/>
                </a:lnTo>
                <a:lnTo>
                  <a:pt x="485800" y="31521"/>
                </a:lnTo>
                <a:lnTo>
                  <a:pt x="485800" y="384276"/>
                </a:lnTo>
                <a:lnTo>
                  <a:pt x="511365" y="384276"/>
                </a:lnTo>
                <a:lnTo>
                  <a:pt x="511365" y="40106"/>
                </a:lnTo>
                <a:lnTo>
                  <a:pt x="561181" y="40106"/>
                </a:lnTo>
                <a:lnTo>
                  <a:pt x="543453" y="26847"/>
                </a:lnTo>
                <a:close/>
              </a:path>
              <a:path w="639445" h="544195">
                <a:moveTo>
                  <a:pt x="255639" y="26847"/>
                </a:moveTo>
                <a:lnTo>
                  <a:pt x="191769" y="26847"/>
                </a:lnTo>
                <a:lnTo>
                  <a:pt x="191769" y="232092"/>
                </a:lnTo>
                <a:lnTo>
                  <a:pt x="194285" y="244970"/>
                </a:lnTo>
                <a:lnTo>
                  <a:pt x="201141" y="255495"/>
                </a:lnTo>
                <a:lnTo>
                  <a:pt x="211299" y="262596"/>
                </a:lnTo>
                <a:lnTo>
                  <a:pt x="223723" y="265201"/>
                </a:lnTo>
                <a:lnTo>
                  <a:pt x="415493" y="265201"/>
                </a:lnTo>
                <a:lnTo>
                  <a:pt x="427917" y="262596"/>
                </a:lnTo>
                <a:lnTo>
                  <a:pt x="438075" y="255495"/>
                </a:lnTo>
                <a:lnTo>
                  <a:pt x="444930" y="244970"/>
                </a:lnTo>
                <a:lnTo>
                  <a:pt x="446091" y="239029"/>
                </a:lnTo>
                <a:lnTo>
                  <a:pt x="340678" y="239029"/>
                </a:lnTo>
                <a:lnTo>
                  <a:pt x="223723" y="238721"/>
                </a:lnTo>
                <a:lnTo>
                  <a:pt x="218872" y="236409"/>
                </a:lnTo>
                <a:lnTo>
                  <a:pt x="217104" y="215809"/>
                </a:lnTo>
                <a:lnTo>
                  <a:pt x="217209" y="90072"/>
                </a:lnTo>
                <a:lnTo>
                  <a:pt x="217335" y="37782"/>
                </a:lnTo>
                <a:lnTo>
                  <a:pt x="301836" y="37782"/>
                </a:lnTo>
                <a:lnTo>
                  <a:pt x="275012" y="34313"/>
                </a:lnTo>
                <a:lnTo>
                  <a:pt x="255639" y="26847"/>
                </a:lnTo>
                <a:close/>
              </a:path>
              <a:path w="639445" h="544195">
                <a:moveTo>
                  <a:pt x="447446" y="37782"/>
                </a:moveTo>
                <a:lnTo>
                  <a:pt x="421881" y="37782"/>
                </a:lnTo>
                <a:lnTo>
                  <a:pt x="421881" y="232092"/>
                </a:lnTo>
                <a:lnTo>
                  <a:pt x="419583" y="237157"/>
                </a:lnTo>
                <a:lnTo>
                  <a:pt x="399240" y="238988"/>
                </a:lnTo>
                <a:lnTo>
                  <a:pt x="340678" y="239029"/>
                </a:lnTo>
                <a:lnTo>
                  <a:pt x="446091" y="239029"/>
                </a:lnTo>
                <a:lnTo>
                  <a:pt x="447446" y="232092"/>
                </a:lnTo>
                <a:lnTo>
                  <a:pt x="447446" y="37782"/>
                </a:lnTo>
                <a:close/>
              </a:path>
              <a:path w="639445" h="544195">
                <a:moveTo>
                  <a:pt x="301836" y="37782"/>
                </a:moveTo>
                <a:lnTo>
                  <a:pt x="217335" y="37782"/>
                </a:lnTo>
                <a:lnTo>
                  <a:pt x="267999" y="59635"/>
                </a:lnTo>
                <a:lnTo>
                  <a:pt x="320822" y="66567"/>
                </a:lnTo>
                <a:lnTo>
                  <a:pt x="373038" y="59106"/>
                </a:lnTo>
                <a:lnTo>
                  <a:pt x="416616" y="40081"/>
                </a:lnTo>
                <a:lnTo>
                  <a:pt x="319608" y="40081"/>
                </a:lnTo>
                <a:lnTo>
                  <a:pt x="301836" y="37782"/>
                </a:lnTo>
                <a:close/>
              </a:path>
              <a:path w="639445" h="544195">
                <a:moveTo>
                  <a:pt x="441748" y="105"/>
                </a:moveTo>
                <a:lnTo>
                  <a:pt x="432523" y="546"/>
                </a:lnTo>
                <a:lnTo>
                  <a:pt x="420610" y="7312"/>
                </a:lnTo>
                <a:lnTo>
                  <a:pt x="398649" y="20837"/>
                </a:lnTo>
                <a:lnTo>
                  <a:pt x="365397" y="34100"/>
                </a:lnTo>
                <a:lnTo>
                  <a:pt x="319608" y="40081"/>
                </a:lnTo>
                <a:lnTo>
                  <a:pt x="416616" y="40081"/>
                </a:lnTo>
                <a:lnTo>
                  <a:pt x="421881" y="37782"/>
                </a:lnTo>
                <a:lnTo>
                  <a:pt x="447446" y="37782"/>
                </a:lnTo>
                <a:lnTo>
                  <a:pt x="447446" y="26847"/>
                </a:lnTo>
                <a:lnTo>
                  <a:pt x="543453" y="26847"/>
                </a:lnTo>
                <a:lnTo>
                  <a:pt x="538013" y="22778"/>
                </a:lnTo>
                <a:lnTo>
                  <a:pt x="501103" y="8331"/>
                </a:lnTo>
                <a:lnTo>
                  <a:pt x="478670" y="3171"/>
                </a:lnTo>
                <a:lnTo>
                  <a:pt x="458008" y="704"/>
                </a:lnTo>
                <a:lnTo>
                  <a:pt x="441748" y="1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804831" y="5463693"/>
            <a:ext cx="878840" cy="85725"/>
          </a:xfrm>
          <a:custGeom>
            <a:avLst/>
            <a:gdLst/>
            <a:ahLst/>
            <a:cxnLst/>
            <a:rect l="l" t="t" r="r" b="b"/>
            <a:pathLst>
              <a:path w="878840" h="85725">
                <a:moveTo>
                  <a:pt x="0" y="0"/>
                </a:moveTo>
                <a:lnTo>
                  <a:pt x="0" y="28575"/>
                </a:lnTo>
                <a:lnTo>
                  <a:pt x="21170" y="30652"/>
                </a:lnTo>
                <a:lnTo>
                  <a:pt x="37855" y="36256"/>
                </a:lnTo>
                <a:lnTo>
                  <a:pt x="51849" y="44450"/>
                </a:lnTo>
                <a:lnTo>
                  <a:pt x="79843" y="65418"/>
                </a:lnTo>
                <a:lnTo>
                  <a:pt x="97301" y="75533"/>
                </a:lnTo>
                <a:lnTo>
                  <a:pt x="118940" y="82885"/>
                </a:lnTo>
                <a:lnTo>
                  <a:pt x="146380" y="85725"/>
                </a:lnTo>
                <a:lnTo>
                  <a:pt x="173812" y="82885"/>
                </a:lnTo>
                <a:lnTo>
                  <a:pt x="195448" y="75533"/>
                </a:lnTo>
                <a:lnTo>
                  <a:pt x="212904" y="65418"/>
                </a:lnTo>
                <a:lnTo>
                  <a:pt x="223974" y="57150"/>
                </a:lnTo>
                <a:lnTo>
                  <a:pt x="146380" y="57150"/>
                </a:lnTo>
                <a:lnTo>
                  <a:pt x="125203" y="55072"/>
                </a:lnTo>
                <a:lnTo>
                  <a:pt x="108518" y="49468"/>
                </a:lnTo>
                <a:lnTo>
                  <a:pt x="94523" y="41274"/>
                </a:lnTo>
                <a:lnTo>
                  <a:pt x="66529" y="20306"/>
                </a:lnTo>
                <a:lnTo>
                  <a:pt x="49072" y="10191"/>
                </a:lnTo>
                <a:lnTo>
                  <a:pt x="27434" y="2839"/>
                </a:lnTo>
                <a:lnTo>
                  <a:pt x="0" y="0"/>
                </a:lnTo>
                <a:close/>
              </a:path>
              <a:path w="878840" h="85725">
                <a:moveTo>
                  <a:pt x="370354" y="28575"/>
                </a:moveTo>
                <a:lnTo>
                  <a:pt x="292747" y="28575"/>
                </a:lnTo>
                <a:lnTo>
                  <a:pt x="313925" y="30652"/>
                </a:lnTo>
                <a:lnTo>
                  <a:pt x="330614" y="36256"/>
                </a:lnTo>
                <a:lnTo>
                  <a:pt x="344609" y="44450"/>
                </a:lnTo>
                <a:lnTo>
                  <a:pt x="372603" y="65418"/>
                </a:lnTo>
                <a:lnTo>
                  <a:pt x="390061" y="75533"/>
                </a:lnTo>
                <a:lnTo>
                  <a:pt x="411700" y="82885"/>
                </a:lnTo>
                <a:lnTo>
                  <a:pt x="439140" y="85725"/>
                </a:lnTo>
                <a:lnTo>
                  <a:pt x="466573" y="82885"/>
                </a:lnTo>
                <a:lnTo>
                  <a:pt x="488208" y="75533"/>
                </a:lnTo>
                <a:lnTo>
                  <a:pt x="505664" y="65418"/>
                </a:lnTo>
                <a:lnTo>
                  <a:pt x="516734" y="57150"/>
                </a:lnTo>
                <a:lnTo>
                  <a:pt x="439140" y="57150"/>
                </a:lnTo>
                <a:lnTo>
                  <a:pt x="417964" y="55072"/>
                </a:lnTo>
                <a:lnTo>
                  <a:pt x="401278" y="49468"/>
                </a:lnTo>
                <a:lnTo>
                  <a:pt x="387284" y="41274"/>
                </a:lnTo>
                <a:lnTo>
                  <a:pt x="370354" y="28575"/>
                </a:lnTo>
                <a:close/>
              </a:path>
              <a:path w="878840" h="85725">
                <a:moveTo>
                  <a:pt x="663127" y="28575"/>
                </a:moveTo>
                <a:lnTo>
                  <a:pt x="585520" y="28575"/>
                </a:lnTo>
                <a:lnTo>
                  <a:pt x="606691" y="30652"/>
                </a:lnTo>
                <a:lnTo>
                  <a:pt x="623377" y="36256"/>
                </a:lnTo>
                <a:lnTo>
                  <a:pt x="637375" y="44450"/>
                </a:lnTo>
                <a:lnTo>
                  <a:pt x="665376" y="65418"/>
                </a:lnTo>
                <a:lnTo>
                  <a:pt x="682834" y="75533"/>
                </a:lnTo>
                <a:lnTo>
                  <a:pt x="704473" y="82885"/>
                </a:lnTo>
                <a:lnTo>
                  <a:pt x="731913" y="85725"/>
                </a:lnTo>
                <a:lnTo>
                  <a:pt x="759353" y="82885"/>
                </a:lnTo>
                <a:lnTo>
                  <a:pt x="780992" y="75533"/>
                </a:lnTo>
                <a:lnTo>
                  <a:pt x="798450" y="65418"/>
                </a:lnTo>
                <a:lnTo>
                  <a:pt x="809520" y="57150"/>
                </a:lnTo>
                <a:lnTo>
                  <a:pt x="731913" y="57150"/>
                </a:lnTo>
                <a:lnTo>
                  <a:pt x="710735" y="55072"/>
                </a:lnTo>
                <a:lnTo>
                  <a:pt x="694047" y="49468"/>
                </a:lnTo>
                <a:lnTo>
                  <a:pt x="680051" y="41274"/>
                </a:lnTo>
                <a:lnTo>
                  <a:pt x="663127" y="28575"/>
                </a:lnTo>
                <a:close/>
              </a:path>
              <a:path w="878840" h="85725">
                <a:moveTo>
                  <a:pt x="292747" y="0"/>
                </a:moveTo>
                <a:lnTo>
                  <a:pt x="265315" y="2839"/>
                </a:lnTo>
                <a:lnTo>
                  <a:pt x="243679" y="10191"/>
                </a:lnTo>
                <a:lnTo>
                  <a:pt x="226223" y="20306"/>
                </a:lnTo>
                <a:lnTo>
                  <a:pt x="198229" y="41274"/>
                </a:lnTo>
                <a:lnTo>
                  <a:pt x="184235" y="49468"/>
                </a:lnTo>
                <a:lnTo>
                  <a:pt x="167551" y="55072"/>
                </a:lnTo>
                <a:lnTo>
                  <a:pt x="146380" y="57150"/>
                </a:lnTo>
                <a:lnTo>
                  <a:pt x="223974" y="57150"/>
                </a:lnTo>
                <a:lnTo>
                  <a:pt x="240898" y="44450"/>
                </a:lnTo>
                <a:lnTo>
                  <a:pt x="254892" y="36256"/>
                </a:lnTo>
                <a:lnTo>
                  <a:pt x="271576" y="30652"/>
                </a:lnTo>
                <a:lnTo>
                  <a:pt x="292747" y="28575"/>
                </a:lnTo>
                <a:lnTo>
                  <a:pt x="370354" y="28575"/>
                </a:lnTo>
                <a:lnTo>
                  <a:pt x="359284" y="20306"/>
                </a:lnTo>
                <a:lnTo>
                  <a:pt x="341826" y="10191"/>
                </a:lnTo>
                <a:lnTo>
                  <a:pt x="320187" y="2839"/>
                </a:lnTo>
                <a:lnTo>
                  <a:pt x="292747" y="0"/>
                </a:lnTo>
                <a:close/>
              </a:path>
              <a:path w="878840" h="85725">
                <a:moveTo>
                  <a:pt x="585520" y="0"/>
                </a:moveTo>
                <a:lnTo>
                  <a:pt x="558080" y="2839"/>
                </a:lnTo>
                <a:lnTo>
                  <a:pt x="536441" y="10191"/>
                </a:lnTo>
                <a:lnTo>
                  <a:pt x="518983" y="20306"/>
                </a:lnTo>
                <a:lnTo>
                  <a:pt x="490989" y="41274"/>
                </a:lnTo>
                <a:lnTo>
                  <a:pt x="476996" y="49468"/>
                </a:lnTo>
                <a:lnTo>
                  <a:pt x="460311" y="55072"/>
                </a:lnTo>
                <a:lnTo>
                  <a:pt x="439140" y="57150"/>
                </a:lnTo>
                <a:lnTo>
                  <a:pt x="516734" y="57150"/>
                </a:lnTo>
                <a:lnTo>
                  <a:pt x="533664" y="44450"/>
                </a:lnTo>
                <a:lnTo>
                  <a:pt x="547658" y="36256"/>
                </a:lnTo>
                <a:lnTo>
                  <a:pt x="564344" y="30652"/>
                </a:lnTo>
                <a:lnTo>
                  <a:pt x="585520" y="28575"/>
                </a:lnTo>
                <a:lnTo>
                  <a:pt x="663127" y="28575"/>
                </a:lnTo>
                <a:lnTo>
                  <a:pt x="652057" y="20306"/>
                </a:lnTo>
                <a:lnTo>
                  <a:pt x="634599" y="10191"/>
                </a:lnTo>
                <a:lnTo>
                  <a:pt x="612960" y="2839"/>
                </a:lnTo>
                <a:lnTo>
                  <a:pt x="585520" y="0"/>
                </a:lnTo>
                <a:close/>
              </a:path>
              <a:path w="878840" h="85725">
                <a:moveTo>
                  <a:pt x="878319" y="0"/>
                </a:moveTo>
                <a:lnTo>
                  <a:pt x="850877" y="2839"/>
                </a:lnTo>
                <a:lnTo>
                  <a:pt x="829235" y="10191"/>
                </a:lnTo>
                <a:lnTo>
                  <a:pt x="811777" y="20306"/>
                </a:lnTo>
                <a:lnTo>
                  <a:pt x="783780" y="41274"/>
                </a:lnTo>
                <a:lnTo>
                  <a:pt x="769781" y="49468"/>
                </a:lnTo>
                <a:lnTo>
                  <a:pt x="753092" y="55072"/>
                </a:lnTo>
                <a:lnTo>
                  <a:pt x="731913" y="57150"/>
                </a:lnTo>
                <a:lnTo>
                  <a:pt x="809520" y="57150"/>
                </a:lnTo>
                <a:lnTo>
                  <a:pt x="826452" y="44450"/>
                </a:lnTo>
                <a:lnTo>
                  <a:pt x="840451" y="36256"/>
                </a:lnTo>
                <a:lnTo>
                  <a:pt x="857140" y="30652"/>
                </a:lnTo>
                <a:lnTo>
                  <a:pt x="878319" y="28575"/>
                </a:lnTo>
                <a:lnTo>
                  <a:pt x="87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804367" y="4634382"/>
            <a:ext cx="879475" cy="829310"/>
          </a:xfrm>
          <a:custGeom>
            <a:avLst/>
            <a:gdLst/>
            <a:ahLst/>
            <a:cxnLst/>
            <a:rect l="l" t="t" r="r" b="b"/>
            <a:pathLst>
              <a:path w="879475" h="829310">
                <a:moveTo>
                  <a:pt x="464" y="744219"/>
                </a:moveTo>
                <a:lnTo>
                  <a:pt x="464" y="773429"/>
                </a:lnTo>
                <a:lnTo>
                  <a:pt x="21635" y="774699"/>
                </a:lnTo>
                <a:lnTo>
                  <a:pt x="38319" y="781049"/>
                </a:lnTo>
                <a:lnTo>
                  <a:pt x="52313" y="788669"/>
                </a:lnTo>
                <a:lnTo>
                  <a:pt x="80307" y="810259"/>
                </a:lnTo>
                <a:lnTo>
                  <a:pt x="97765" y="819149"/>
                </a:lnTo>
                <a:lnTo>
                  <a:pt x="119404" y="826769"/>
                </a:lnTo>
                <a:lnTo>
                  <a:pt x="146844" y="829309"/>
                </a:lnTo>
                <a:lnTo>
                  <a:pt x="174277" y="826769"/>
                </a:lnTo>
                <a:lnTo>
                  <a:pt x="195912" y="819149"/>
                </a:lnTo>
                <a:lnTo>
                  <a:pt x="213368" y="810259"/>
                </a:lnTo>
                <a:lnTo>
                  <a:pt x="224954" y="801369"/>
                </a:lnTo>
                <a:lnTo>
                  <a:pt x="146844" y="801369"/>
                </a:lnTo>
                <a:lnTo>
                  <a:pt x="125668" y="798829"/>
                </a:lnTo>
                <a:lnTo>
                  <a:pt x="108982" y="793749"/>
                </a:lnTo>
                <a:lnTo>
                  <a:pt x="94988" y="786129"/>
                </a:lnTo>
                <a:lnTo>
                  <a:pt x="66994" y="764539"/>
                </a:lnTo>
                <a:lnTo>
                  <a:pt x="49537" y="754379"/>
                </a:lnTo>
                <a:lnTo>
                  <a:pt x="27898" y="746759"/>
                </a:lnTo>
                <a:lnTo>
                  <a:pt x="464" y="744219"/>
                </a:lnTo>
                <a:close/>
              </a:path>
              <a:path w="879475" h="829310">
                <a:moveTo>
                  <a:pt x="371346" y="773429"/>
                </a:moveTo>
                <a:lnTo>
                  <a:pt x="293212" y="773429"/>
                </a:lnTo>
                <a:lnTo>
                  <a:pt x="314390" y="774699"/>
                </a:lnTo>
                <a:lnTo>
                  <a:pt x="331078" y="781049"/>
                </a:lnTo>
                <a:lnTo>
                  <a:pt x="345073" y="788669"/>
                </a:lnTo>
                <a:lnTo>
                  <a:pt x="373068" y="810259"/>
                </a:lnTo>
                <a:lnTo>
                  <a:pt x="390525" y="819149"/>
                </a:lnTo>
                <a:lnTo>
                  <a:pt x="412165" y="826769"/>
                </a:lnTo>
                <a:lnTo>
                  <a:pt x="439604" y="829309"/>
                </a:lnTo>
                <a:lnTo>
                  <a:pt x="467037" y="826769"/>
                </a:lnTo>
                <a:lnTo>
                  <a:pt x="488672" y="819149"/>
                </a:lnTo>
                <a:lnTo>
                  <a:pt x="506129" y="810259"/>
                </a:lnTo>
                <a:lnTo>
                  <a:pt x="517714" y="801369"/>
                </a:lnTo>
                <a:lnTo>
                  <a:pt x="439604" y="801369"/>
                </a:lnTo>
                <a:lnTo>
                  <a:pt x="418428" y="798829"/>
                </a:lnTo>
                <a:lnTo>
                  <a:pt x="401743" y="793749"/>
                </a:lnTo>
                <a:lnTo>
                  <a:pt x="387748" y="786129"/>
                </a:lnTo>
                <a:lnTo>
                  <a:pt x="371346" y="773429"/>
                </a:lnTo>
                <a:close/>
              </a:path>
              <a:path w="879475" h="829310">
                <a:moveTo>
                  <a:pt x="664107" y="773429"/>
                </a:moveTo>
                <a:lnTo>
                  <a:pt x="585985" y="773429"/>
                </a:lnTo>
                <a:lnTo>
                  <a:pt x="607156" y="774699"/>
                </a:lnTo>
                <a:lnTo>
                  <a:pt x="623842" y="781049"/>
                </a:lnTo>
                <a:lnTo>
                  <a:pt x="637839" y="788669"/>
                </a:lnTo>
                <a:lnTo>
                  <a:pt x="665841" y="810259"/>
                </a:lnTo>
                <a:lnTo>
                  <a:pt x="683298" y="819149"/>
                </a:lnTo>
                <a:lnTo>
                  <a:pt x="704938" y="826769"/>
                </a:lnTo>
                <a:lnTo>
                  <a:pt x="732378" y="829309"/>
                </a:lnTo>
                <a:lnTo>
                  <a:pt x="759817" y="826769"/>
                </a:lnTo>
                <a:lnTo>
                  <a:pt x="781457" y="819149"/>
                </a:lnTo>
                <a:lnTo>
                  <a:pt x="798914" y="810259"/>
                </a:lnTo>
                <a:lnTo>
                  <a:pt x="810500" y="801369"/>
                </a:lnTo>
                <a:lnTo>
                  <a:pt x="732378" y="801369"/>
                </a:lnTo>
                <a:lnTo>
                  <a:pt x="711201" y="798829"/>
                </a:lnTo>
                <a:lnTo>
                  <a:pt x="694516" y="793749"/>
                </a:lnTo>
                <a:lnTo>
                  <a:pt x="680521" y="786129"/>
                </a:lnTo>
                <a:lnTo>
                  <a:pt x="664107" y="773429"/>
                </a:lnTo>
                <a:close/>
              </a:path>
              <a:path w="879475" h="829310">
                <a:moveTo>
                  <a:pt x="300362" y="744219"/>
                </a:moveTo>
                <a:lnTo>
                  <a:pt x="293212" y="744219"/>
                </a:lnTo>
                <a:lnTo>
                  <a:pt x="265779" y="746759"/>
                </a:lnTo>
                <a:lnTo>
                  <a:pt x="244144" y="754379"/>
                </a:lnTo>
                <a:lnTo>
                  <a:pt x="226687" y="764539"/>
                </a:lnTo>
                <a:lnTo>
                  <a:pt x="198693" y="786129"/>
                </a:lnTo>
                <a:lnTo>
                  <a:pt x="184700" y="793749"/>
                </a:lnTo>
                <a:lnTo>
                  <a:pt x="168015" y="798829"/>
                </a:lnTo>
                <a:lnTo>
                  <a:pt x="146844" y="801369"/>
                </a:lnTo>
                <a:lnTo>
                  <a:pt x="224954" y="801369"/>
                </a:lnTo>
                <a:lnTo>
                  <a:pt x="241362" y="788669"/>
                </a:lnTo>
                <a:lnTo>
                  <a:pt x="255356" y="781049"/>
                </a:lnTo>
                <a:lnTo>
                  <a:pt x="272041" y="774699"/>
                </a:lnTo>
                <a:lnTo>
                  <a:pt x="293212" y="773429"/>
                </a:lnTo>
                <a:lnTo>
                  <a:pt x="371346" y="773429"/>
                </a:lnTo>
                <a:lnTo>
                  <a:pt x="368049" y="770889"/>
                </a:lnTo>
                <a:lnTo>
                  <a:pt x="361098" y="765809"/>
                </a:lnTo>
                <a:lnTo>
                  <a:pt x="353640" y="760729"/>
                </a:lnTo>
                <a:lnTo>
                  <a:pt x="345523" y="755649"/>
                </a:lnTo>
                <a:lnTo>
                  <a:pt x="348706" y="746759"/>
                </a:lnTo>
                <a:lnTo>
                  <a:pt x="319488" y="746759"/>
                </a:lnTo>
                <a:lnTo>
                  <a:pt x="313473" y="745489"/>
                </a:lnTo>
                <a:lnTo>
                  <a:pt x="307107" y="745489"/>
                </a:lnTo>
                <a:lnTo>
                  <a:pt x="300362" y="744219"/>
                </a:lnTo>
                <a:close/>
              </a:path>
              <a:path w="879475" h="829310">
                <a:moveTo>
                  <a:pt x="879029" y="43179"/>
                </a:moveTo>
                <a:lnTo>
                  <a:pt x="851732" y="43179"/>
                </a:lnTo>
                <a:lnTo>
                  <a:pt x="850473" y="73659"/>
                </a:lnTo>
                <a:lnTo>
                  <a:pt x="846589" y="113029"/>
                </a:lnTo>
                <a:lnTo>
                  <a:pt x="838835" y="154939"/>
                </a:lnTo>
                <a:lnTo>
                  <a:pt x="825967" y="198119"/>
                </a:lnTo>
                <a:lnTo>
                  <a:pt x="806740" y="238759"/>
                </a:lnTo>
                <a:lnTo>
                  <a:pt x="779909" y="274319"/>
                </a:lnTo>
                <a:lnTo>
                  <a:pt x="744229" y="300989"/>
                </a:lnTo>
                <a:lnTo>
                  <a:pt x="698456" y="316229"/>
                </a:lnTo>
                <a:lnTo>
                  <a:pt x="637216" y="331469"/>
                </a:lnTo>
                <a:lnTo>
                  <a:pt x="588204" y="356869"/>
                </a:lnTo>
                <a:lnTo>
                  <a:pt x="550167" y="388619"/>
                </a:lnTo>
                <a:lnTo>
                  <a:pt x="521853" y="424179"/>
                </a:lnTo>
                <a:lnTo>
                  <a:pt x="502010" y="461009"/>
                </a:lnTo>
                <a:lnTo>
                  <a:pt x="482731" y="523239"/>
                </a:lnTo>
                <a:lnTo>
                  <a:pt x="480791" y="544829"/>
                </a:lnTo>
                <a:lnTo>
                  <a:pt x="487418" y="600709"/>
                </a:lnTo>
                <a:lnTo>
                  <a:pt x="502874" y="662939"/>
                </a:lnTo>
                <a:lnTo>
                  <a:pt x="520519" y="718819"/>
                </a:lnTo>
                <a:lnTo>
                  <a:pt x="533711" y="755649"/>
                </a:lnTo>
                <a:lnTo>
                  <a:pt x="525585" y="760729"/>
                </a:lnTo>
                <a:lnTo>
                  <a:pt x="518117" y="765809"/>
                </a:lnTo>
                <a:lnTo>
                  <a:pt x="511157" y="770889"/>
                </a:lnTo>
                <a:lnTo>
                  <a:pt x="491454" y="786129"/>
                </a:lnTo>
                <a:lnTo>
                  <a:pt x="477460" y="793749"/>
                </a:lnTo>
                <a:lnTo>
                  <a:pt x="460775" y="798829"/>
                </a:lnTo>
                <a:lnTo>
                  <a:pt x="439604" y="801369"/>
                </a:lnTo>
                <a:lnTo>
                  <a:pt x="517714" y="801369"/>
                </a:lnTo>
                <a:lnTo>
                  <a:pt x="534128" y="788669"/>
                </a:lnTo>
                <a:lnTo>
                  <a:pt x="548123" y="781049"/>
                </a:lnTo>
                <a:lnTo>
                  <a:pt x="564808" y="774699"/>
                </a:lnTo>
                <a:lnTo>
                  <a:pt x="585985" y="773429"/>
                </a:lnTo>
                <a:lnTo>
                  <a:pt x="664107" y="773429"/>
                </a:lnTo>
                <a:lnTo>
                  <a:pt x="652522" y="764539"/>
                </a:lnTo>
                <a:lnTo>
                  <a:pt x="635064" y="754379"/>
                </a:lnTo>
                <a:lnTo>
                  <a:pt x="613425" y="746759"/>
                </a:lnTo>
                <a:lnTo>
                  <a:pt x="559746" y="746759"/>
                </a:lnTo>
                <a:lnTo>
                  <a:pt x="556672" y="737869"/>
                </a:lnTo>
                <a:lnTo>
                  <a:pt x="552627" y="727709"/>
                </a:lnTo>
                <a:lnTo>
                  <a:pt x="547836" y="713739"/>
                </a:lnTo>
                <a:lnTo>
                  <a:pt x="542525" y="697229"/>
                </a:lnTo>
                <a:lnTo>
                  <a:pt x="551373" y="693419"/>
                </a:lnTo>
                <a:lnTo>
                  <a:pt x="561312" y="689609"/>
                </a:lnTo>
                <a:lnTo>
                  <a:pt x="572722" y="688339"/>
                </a:lnTo>
                <a:lnTo>
                  <a:pt x="585985" y="687069"/>
                </a:lnTo>
                <a:lnTo>
                  <a:pt x="664107" y="687069"/>
                </a:lnTo>
                <a:lnTo>
                  <a:pt x="652522" y="678179"/>
                </a:lnTo>
                <a:lnTo>
                  <a:pt x="637558" y="670559"/>
                </a:lnTo>
                <a:lnTo>
                  <a:pt x="533826" y="670559"/>
                </a:lnTo>
                <a:lnTo>
                  <a:pt x="524341" y="637539"/>
                </a:lnTo>
                <a:lnTo>
                  <a:pt x="516154" y="603249"/>
                </a:lnTo>
                <a:lnTo>
                  <a:pt x="510405" y="571499"/>
                </a:lnTo>
                <a:lnTo>
                  <a:pt x="508235" y="544829"/>
                </a:lnTo>
                <a:lnTo>
                  <a:pt x="510529" y="523239"/>
                </a:lnTo>
                <a:lnTo>
                  <a:pt x="533880" y="457199"/>
                </a:lnTo>
                <a:lnTo>
                  <a:pt x="558269" y="421639"/>
                </a:lnTo>
                <a:lnTo>
                  <a:pt x="593357" y="387349"/>
                </a:lnTo>
                <a:lnTo>
                  <a:pt x="640809" y="360679"/>
                </a:lnTo>
                <a:lnTo>
                  <a:pt x="702291" y="344169"/>
                </a:lnTo>
                <a:lnTo>
                  <a:pt x="747736" y="331469"/>
                </a:lnTo>
                <a:lnTo>
                  <a:pt x="786979" y="306069"/>
                </a:lnTo>
                <a:lnTo>
                  <a:pt x="819731" y="270509"/>
                </a:lnTo>
                <a:lnTo>
                  <a:pt x="845701" y="223519"/>
                </a:lnTo>
                <a:lnTo>
                  <a:pt x="864597" y="166369"/>
                </a:lnTo>
                <a:lnTo>
                  <a:pt x="874695" y="110489"/>
                </a:lnTo>
                <a:lnTo>
                  <a:pt x="878729" y="63499"/>
                </a:lnTo>
                <a:lnTo>
                  <a:pt x="879029" y="43179"/>
                </a:lnTo>
                <a:close/>
              </a:path>
              <a:path w="879475" h="829310">
                <a:moveTo>
                  <a:pt x="878783" y="744219"/>
                </a:moveTo>
                <a:lnTo>
                  <a:pt x="851341" y="746759"/>
                </a:lnTo>
                <a:lnTo>
                  <a:pt x="829699" y="754379"/>
                </a:lnTo>
                <a:lnTo>
                  <a:pt x="812241" y="764539"/>
                </a:lnTo>
                <a:lnTo>
                  <a:pt x="784245" y="786129"/>
                </a:lnTo>
                <a:lnTo>
                  <a:pt x="770246" y="793749"/>
                </a:lnTo>
                <a:lnTo>
                  <a:pt x="753556" y="798829"/>
                </a:lnTo>
                <a:lnTo>
                  <a:pt x="732378" y="801369"/>
                </a:lnTo>
                <a:lnTo>
                  <a:pt x="810500" y="801369"/>
                </a:lnTo>
                <a:lnTo>
                  <a:pt x="826916" y="788669"/>
                </a:lnTo>
                <a:lnTo>
                  <a:pt x="840915" y="781049"/>
                </a:lnTo>
                <a:lnTo>
                  <a:pt x="857605" y="774699"/>
                </a:lnTo>
                <a:lnTo>
                  <a:pt x="878783" y="773429"/>
                </a:lnTo>
                <a:lnTo>
                  <a:pt x="878783" y="744219"/>
                </a:lnTo>
                <a:close/>
              </a:path>
              <a:path w="879475" h="829310">
                <a:moveTo>
                  <a:pt x="368736" y="687069"/>
                </a:moveTo>
                <a:lnTo>
                  <a:pt x="293212" y="687069"/>
                </a:lnTo>
                <a:lnTo>
                  <a:pt x="306489" y="688339"/>
                </a:lnTo>
                <a:lnTo>
                  <a:pt x="317908" y="689609"/>
                </a:lnTo>
                <a:lnTo>
                  <a:pt x="327853" y="693419"/>
                </a:lnTo>
                <a:lnTo>
                  <a:pt x="336709" y="697229"/>
                </a:lnTo>
                <a:lnTo>
                  <a:pt x="331400" y="713739"/>
                </a:lnTo>
                <a:lnTo>
                  <a:pt x="326613" y="727709"/>
                </a:lnTo>
                <a:lnTo>
                  <a:pt x="322568" y="737869"/>
                </a:lnTo>
                <a:lnTo>
                  <a:pt x="319488" y="746759"/>
                </a:lnTo>
                <a:lnTo>
                  <a:pt x="348706" y="746759"/>
                </a:lnTo>
                <a:lnTo>
                  <a:pt x="358710" y="718819"/>
                </a:lnTo>
                <a:lnTo>
                  <a:pt x="368736" y="687069"/>
                </a:lnTo>
                <a:close/>
              </a:path>
              <a:path w="879475" h="829310">
                <a:moveTo>
                  <a:pt x="585985" y="744219"/>
                </a:moveTo>
                <a:lnTo>
                  <a:pt x="578845" y="744219"/>
                </a:lnTo>
                <a:lnTo>
                  <a:pt x="572113" y="745489"/>
                </a:lnTo>
                <a:lnTo>
                  <a:pt x="565757" y="745489"/>
                </a:lnTo>
                <a:lnTo>
                  <a:pt x="559746" y="746759"/>
                </a:lnTo>
                <a:lnTo>
                  <a:pt x="613425" y="746759"/>
                </a:lnTo>
                <a:lnTo>
                  <a:pt x="585985" y="744219"/>
                </a:lnTo>
                <a:close/>
              </a:path>
              <a:path w="879475" h="829310">
                <a:moveTo>
                  <a:pt x="464" y="659129"/>
                </a:moveTo>
                <a:lnTo>
                  <a:pt x="464" y="687069"/>
                </a:lnTo>
                <a:lnTo>
                  <a:pt x="21635" y="689609"/>
                </a:lnTo>
                <a:lnTo>
                  <a:pt x="38319" y="694689"/>
                </a:lnTo>
                <a:lnTo>
                  <a:pt x="52313" y="703579"/>
                </a:lnTo>
                <a:lnTo>
                  <a:pt x="65412" y="712469"/>
                </a:lnTo>
                <a:lnTo>
                  <a:pt x="80307" y="723899"/>
                </a:lnTo>
                <a:lnTo>
                  <a:pt x="97765" y="734059"/>
                </a:lnTo>
                <a:lnTo>
                  <a:pt x="119404" y="741679"/>
                </a:lnTo>
                <a:lnTo>
                  <a:pt x="146844" y="744219"/>
                </a:lnTo>
                <a:lnTo>
                  <a:pt x="174277" y="741679"/>
                </a:lnTo>
                <a:lnTo>
                  <a:pt x="195912" y="734059"/>
                </a:lnTo>
                <a:lnTo>
                  <a:pt x="213368" y="723899"/>
                </a:lnTo>
                <a:lnTo>
                  <a:pt x="223299" y="716279"/>
                </a:lnTo>
                <a:lnTo>
                  <a:pt x="146844" y="716279"/>
                </a:lnTo>
                <a:lnTo>
                  <a:pt x="125668" y="713739"/>
                </a:lnTo>
                <a:lnTo>
                  <a:pt x="108982" y="707389"/>
                </a:lnTo>
                <a:lnTo>
                  <a:pt x="94988" y="699769"/>
                </a:lnTo>
                <a:lnTo>
                  <a:pt x="66994" y="678179"/>
                </a:lnTo>
                <a:lnTo>
                  <a:pt x="49537" y="669289"/>
                </a:lnTo>
                <a:lnTo>
                  <a:pt x="27898" y="661669"/>
                </a:lnTo>
                <a:lnTo>
                  <a:pt x="464" y="659129"/>
                </a:lnTo>
                <a:close/>
              </a:path>
              <a:path w="879475" h="829310">
                <a:moveTo>
                  <a:pt x="664107" y="687069"/>
                </a:moveTo>
                <a:lnTo>
                  <a:pt x="585985" y="687069"/>
                </a:lnTo>
                <a:lnTo>
                  <a:pt x="607156" y="689609"/>
                </a:lnTo>
                <a:lnTo>
                  <a:pt x="623842" y="694689"/>
                </a:lnTo>
                <a:lnTo>
                  <a:pt x="637839" y="703579"/>
                </a:lnTo>
                <a:lnTo>
                  <a:pt x="650945" y="712469"/>
                </a:lnTo>
                <a:lnTo>
                  <a:pt x="665841" y="723899"/>
                </a:lnTo>
                <a:lnTo>
                  <a:pt x="683298" y="734059"/>
                </a:lnTo>
                <a:lnTo>
                  <a:pt x="704938" y="741679"/>
                </a:lnTo>
                <a:lnTo>
                  <a:pt x="732378" y="744219"/>
                </a:lnTo>
                <a:lnTo>
                  <a:pt x="759817" y="741679"/>
                </a:lnTo>
                <a:lnTo>
                  <a:pt x="781457" y="734059"/>
                </a:lnTo>
                <a:lnTo>
                  <a:pt x="798914" y="723899"/>
                </a:lnTo>
                <a:lnTo>
                  <a:pt x="808845" y="716279"/>
                </a:lnTo>
                <a:lnTo>
                  <a:pt x="732378" y="716279"/>
                </a:lnTo>
                <a:lnTo>
                  <a:pt x="711201" y="713739"/>
                </a:lnTo>
                <a:lnTo>
                  <a:pt x="694516" y="707389"/>
                </a:lnTo>
                <a:lnTo>
                  <a:pt x="680521" y="699769"/>
                </a:lnTo>
                <a:lnTo>
                  <a:pt x="664107" y="687069"/>
                </a:lnTo>
                <a:close/>
              </a:path>
              <a:path w="879475" h="829310">
                <a:moveTo>
                  <a:pt x="308888" y="659129"/>
                </a:moveTo>
                <a:lnTo>
                  <a:pt x="293212" y="659129"/>
                </a:lnTo>
                <a:lnTo>
                  <a:pt x="265779" y="661669"/>
                </a:lnTo>
                <a:lnTo>
                  <a:pt x="244144" y="669289"/>
                </a:lnTo>
                <a:lnTo>
                  <a:pt x="226687" y="678179"/>
                </a:lnTo>
                <a:lnTo>
                  <a:pt x="198693" y="699769"/>
                </a:lnTo>
                <a:lnTo>
                  <a:pt x="184700" y="707389"/>
                </a:lnTo>
                <a:lnTo>
                  <a:pt x="168015" y="713739"/>
                </a:lnTo>
                <a:lnTo>
                  <a:pt x="146844" y="716279"/>
                </a:lnTo>
                <a:lnTo>
                  <a:pt x="223299" y="716279"/>
                </a:lnTo>
                <a:lnTo>
                  <a:pt x="255356" y="694689"/>
                </a:lnTo>
                <a:lnTo>
                  <a:pt x="293212" y="687069"/>
                </a:lnTo>
                <a:lnTo>
                  <a:pt x="368736" y="687069"/>
                </a:lnTo>
                <a:lnTo>
                  <a:pt x="373949" y="670559"/>
                </a:lnTo>
                <a:lnTo>
                  <a:pt x="345409" y="670559"/>
                </a:lnTo>
                <a:lnTo>
                  <a:pt x="334726" y="665479"/>
                </a:lnTo>
                <a:lnTo>
                  <a:pt x="322639" y="661669"/>
                </a:lnTo>
                <a:lnTo>
                  <a:pt x="308888" y="659129"/>
                </a:lnTo>
                <a:close/>
              </a:path>
              <a:path w="879475" h="829310">
                <a:moveTo>
                  <a:pt x="878783" y="659129"/>
                </a:moveTo>
                <a:lnTo>
                  <a:pt x="851341" y="661669"/>
                </a:lnTo>
                <a:lnTo>
                  <a:pt x="829699" y="669289"/>
                </a:lnTo>
                <a:lnTo>
                  <a:pt x="812241" y="678179"/>
                </a:lnTo>
                <a:lnTo>
                  <a:pt x="784245" y="699769"/>
                </a:lnTo>
                <a:lnTo>
                  <a:pt x="770246" y="707389"/>
                </a:lnTo>
                <a:lnTo>
                  <a:pt x="753556" y="713739"/>
                </a:lnTo>
                <a:lnTo>
                  <a:pt x="732378" y="716279"/>
                </a:lnTo>
                <a:lnTo>
                  <a:pt x="808845" y="716279"/>
                </a:lnTo>
                <a:lnTo>
                  <a:pt x="840915" y="694689"/>
                </a:lnTo>
                <a:lnTo>
                  <a:pt x="878783" y="687069"/>
                </a:lnTo>
                <a:lnTo>
                  <a:pt x="878783" y="659129"/>
                </a:lnTo>
                <a:close/>
              </a:path>
              <a:path w="879475" h="829310">
                <a:moveTo>
                  <a:pt x="14066" y="0"/>
                </a:moveTo>
                <a:lnTo>
                  <a:pt x="4210" y="3809"/>
                </a:lnTo>
                <a:lnTo>
                  <a:pt x="845" y="8889"/>
                </a:lnTo>
                <a:lnTo>
                  <a:pt x="489" y="15239"/>
                </a:lnTo>
                <a:lnTo>
                  <a:pt x="0" y="29209"/>
                </a:lnTo>
                <a:lnTo>
                  <a:pt x="505" y="63499"/>
                </a:lnTo>
                <a:lnTo>
                  <a:pt x="4540" y="110489"/>
                </a:lnTo>
                <a:lnTo>
                  <a:pt x="14637" y="166369"/>
                </a:lnTo>
                <a:lnTo>
                  <a:pt x="33535" y="223519"/>
                </a:lnTo>
                <a:lnTo>
                  <a:pt x="59507" y="270509"/>
                </a:lnTo>
                <a:lnTo>
                  <a:pt x="92263" y="306069"/>
                </a:lnTo>
                <a:lnTo>
                  <a:pt x="131510" y="331469"/>
                </a:lnTo>
                <a:lnTo>
                  <a:pt x="176956" y="344169"/>
                </a:lnTo>
                <a:lnTo>
                  <a:pt x="238434" y="360679"/>
                </a:lnTo>
                <a:lnTo>
                  <a:pt x="285882" y="387349"/>
                </a:lnTo>
                <a:lnTo>
                  <a:pt x="320967" y="421639"/>
                </a:lnTo>
                <a:lnTo>
                  <a:pt x="345356" y="457199"/>
                </a:lnTo>
                <a:lnTo>
                  <a:pt x="360713" y="492759"/>
                </a:lnTo>
                <a:lnTo>
                  <a:pt x="370999" y="544829"/>
                </a:lnTo>
                <a:lnTo>
                  <a:pt x="368831" y="571499"/>
                </a:lnTo>
                <a:lnTo>
                  <a:pt x="363085" y="603249"/>
                </a:lnTo>
                <a:lnTo>
                  <a:pt x="354899" y="637539"/>
                </a:lnTo>
                <a:lnTo>
                  <a:pt x="345409" y="670559"/>
                </a:lnTo>
                <a:lnTo>
                  <a:pt x="373949" y="670559"/>
                </a:lnTo>
                <a:lnTo>
                  <a:pt x="376355" y="662939"/>
                </a:lnTo>
                <a:lnTo>
                  <a:pt x="391814" y="600709"/>
                </a:lnTo>
                <a:lnTo>
                  <a:pt x="398444" y="544829"/>
                </a:lnTo>
                <a:lnTo>
                  <a:pt x="396504" y="523239"/>
                </a:lnTo>
                <a:lnTo>
                  <a:pt x="377228" y="461009"/>
                </a:lnTo>
                <a:lnTo>
                  <a:pt x="357388" y="424179"/>
                </a:lnTo>
                <a:lnTo>
                  <a:pt x="329076" y="388619"/>
                </a:lnTo>
                <a:lnTo>
                  <a:pt x="291041" y="356869"/>
                </a:lnTo>
                <a:lnTo>
                  <a:pt x="242030" y="331469"/>
                </a:lnTo>
                <a:lnTo>
                  <a:pt x="180791" y="316229"/>
                </a:lnTo>
                <a:lnTo>
                  <a:pt x="135079" y="300989"/>
                </a:lnTo>
                <a:lnTo>
                  <a:pt x="99435" y="274319"/>
                </a:lnTo>
                <a:lnTo>
                  <a:pt x="72617" y="238759"/>
                </a:lnTo>
                <a:lnTo>
                  <a:pt x="53386" y="198119"/>
                </a:lnTo>
                <a:lnTo>
                  <a:pt x="40502" y="154939"/>
                </a:lnTo>
                <a:lnTo>
                  <a:pt x="32724" y="113029"/>
                </a:lnTo>
                <a:lnTo>
                  <a:pt x="28813" y="73659"/>
                </a:lnTo>
                <a:lnTo>
                  <a:pt x="27528" y="43179"/>
                </a:lnTo>
                <a:lnTo>
                  <a:pt x="97610" y="43179"/>
                </a:lnTo>
                <a:lnTo>
                  <a:pt x="73194" y="35559"/>
                </a:lnTo>
                <a:lnTo>
                  <a:pt x="36227" y="15239"/>
                </a:lnTo>
                <a:lnTo>
                  <a:pt x="23552" y="5079"/>
                </a:lnTo>
                <a:lnTo>
                  <a:pt x="19679" y="1269"/>
                </a:lnTo>
                <a:lnTo>
                  <a:pt x="14066" y="0"/>
                </a:lnTo>
                <a:close/>
              </a:path>
              <a:path w="879475" h="829310">
                <a:moveTo>
                  <a:pt x="585985" y="659129"/>
                </a:moveTo>
                <a:lnTo>
                  <a:pt x="570325" y="659129"/>
                </a:lnTo>
                <a:lnTo>
                  <a:pt x="556586" y="661669"/>
                </a:lnTo>
                <a:lnTo>
                  <a:pt x="544506" y="665479"/>
                </a:lnTo>
                <a:lnTo>
                  <a:pt x="533826" y="670559"/>
                </a:lnTo>
                <a:lnTo>
                  <a:pt x="637558" y="670559"/>
                </a:lnTo>
                <a:lnTo>
                  <a:pt x="635064" y="669289"/>
                </a:lnTo>
                <a:lnTo>
                  <a:pt x="613425" y="661669"/>
                </a:lnTo>
                <a:lnTo>
                  <a:pt x="585985" y="659129"/>
                </a:lnTo>
                <a:close/>
              </a:path>
              <a:path w="879475" h="829310">
                <a:moveTo>
                  <a:pt x="97610" y="43179"/>
                </a:moveTo>
                <a:lnTo>
                  <a:pt x="27528" y="43179"/>
                </a:lnTo>
                <a:lnTo>
                  <a:pt x="53881" y="58419"/>
                </a:lnTo>
                <a:lnTo>
                  <a:pt x="90273" y="72389"/>
                </a:lnTo>
                <a:lnTo>
                  <a:pt x="136736" y="83819"/>
                </a:lnTo>
                <a:lnTo>
                  <a:pt x="193301" y="87629"/>
                </a:lnTo>
                <a:lnTo>
                  <a:pt x="220961" y="87629"/>
                </a:lnTo>
                <a:lnTo>
                  <a:pt x="292211" y="90169"/>
                </a:lnTo>
                <a:lnTo>
                  <a:pt x="350150" y="106679"/>
                </a:lnTo>
                <a:lnTo>
                  <a:pt x="393387" y="128269"/>
                </a:lnTo>
                <a:lnTo>
                  <a:pt x="430194" y="154939"/>
                </a:lnTo>
                <a:lnTo>
                  <a:pt x="435490" y="160019"/>
                </a:lnTo>
                <a:lnTo>
                  <a:pt x="443757" y="160019"/>
                </a:lnTo>
                <a:lnTo>
                  <a:pt x="449041" y="154939"/>
                </a:lnTo>
                <a:lnTo>
                  <a:pt x="458636" y="146049"/>
                </a:lnTo>
                <a:lnTo>
                  <a:pt x="485638" y="128269"/>
                </a:lnTo>
                <a:lnTo>
                  <a:pt x="490712" y="125729"/>
                </a:lnTo>
                <a:lnTo>
                  <a:pt x="439617" y="125729"/>
                </a:lnTo>
                <a:lnTo>
                  <a:pt x="384305" y="90169"/>
                </a:lnTo>
                <a:lnTo>
                  <a:pt x="339550" y="72389"/>
                </a:lnTo>
                <a:lnTo>
                  <a:pt x="284273" y="60959"/>
                </a:lnTo>
                <a:lnTo>
                  <a:pt x="134234" y="54609"/>
                </a:lnTo>
                <a:lnTo>
                  <a:pt x="97610" y="43179"/>
                </a:lnTo>
                <a:close/>
              </a:path>
              <a:path w="879475" h="829310">
                <a:moveTo>
                  <a:pt x="865232" y="0"/>
                </a:moveTo>
                <a:lnTo>
                  <a:pt x="859606" y="1269"/>
                </a:lnTo>
                <a:lnTo>
                  <a:pt x="855733" y="5079"/>
                </a:lnTo>
                <a:lnTo>
                  <a:pt x="843025" y="15239"/>
                </a:lnTo>
                <a:lnTo>
                  <a:pt x="806039" y="35559"/>
                </a:lnTo>
                <a:lnTo>
                  <a:pt x="744996" y="54609"/>
                </a:lnTo>
                <a:lnTo>
                  <a:pt x="594944" y="60959"/>
                </a:lnTo>
                <a:lnTo>
                  <a:pt x="539660" y="72389"/>
                </a:lnTo>
                <a:lnTo>
                  <a:pt x="494912" y="90169"/>
                </a:lnTo>
                <a:lnTo>
                  <a:pt x="461348" y="109219"/>
                </a:lnTo>
                <a:lnTo>
                  <a:pt x="439617" y="125729"/>
                </a:lnTo>
                <a:lnTo>
                  <a:pt x="490712" y="125729"/>
                </a:lnTo>
                <a:lnTo>
                  <a:pt x="528767" y="106679"/>
                </a:lnTo>
                <a:lnTo>
                  <a:pt x="586743" y="90169"/>
                </a:lnTo>
                <a:lnTo>
                  <a:pt x="658286" y="87629"/>
                </a:lnTo>
                <a:lnTo>
                  <a:pt x="725232" y="86359"/>
                </a:lnTo>
                <a:lnTo>
                  <a:pt x="779769" y="74929"/>
                </a:lnTo>
                <a:lnTo>
                  <a:pt x="821926" y="59689"/>
                </a:lnTo>
                <a:lnTo>
                  <a:pt x="851732" y="43179"/>
                </a:lnTo>
                <a:lnTo>
                  <a:pt x="879029" y="43179"/>
                </a:lnTo>
                <a:lnTo>
                  <a:pt x="879235" y="29209"/>
                </a:lnTo>
                <a:lnTo>
                  <a:pt x="878745" y="15239"/>
                </a:lnTo>
                <a:lnTo>
                  <a:pt x="878402" y="8889"/>
                </a:lnTo>
                <a:lnTo>
                  <a:pt x="875037" y="3809"/>
                </a:lnTo>
                <a:lnTo>
                  <a:pt x="865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984162" y="4748590"/>
            <a:ext cx="237324" cy="851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331676" y="4585391"/>
            <a:ext cx="870585" cy="224790"/>
          </a:xfrm>
          <a:custGeom>
            <a:avLst/>
            <a:gdLst/>
            <a:ahLst/>
            <a:cxnLst/>
            <a:rect l="l" t="t" r="r" b="b"/>
            <a:pathLst>
              <a:path w="870584" h="224789">
                <a:moveTo>
                  <a:pt x="435203" y="0"/>
                </a:moveTo>
                <a:lnTo>
                  <a:pt x="0" y="168465"/>
                </a:lnTo>
                <a:lnTo>
                  <a:pt x="0" y="224612"/>
                </a:lnTo>
                <a:lnTo>
                  <a:pt x="870407" y="224612"/>
                </a:lnTo>
                <a:lnTo>
                  <a:pt x="870407" y="168465"/>
                </a:lnTo>
                <a:lnTo>
                  <a:pt x="435203" y="0"/>
                </a:lnTo>
                <a:close/>
              </a:path>
            </a:pathLst>
          </a:custGeom>
          <a:ln w="280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668607" y="4810002"/>
            <a:ext cx="196850" cy="56515"/>
          </a:xfrm>
          <a:custGeom>
            <a:avLst/>
            <a:gdLst/>
            <a:ahLst/>
            <a:cxnLst/>
            <a:rect l="l" t="t" r="r" b="b"/>
            <a:pathLst>
              <a:path w="196850" h="56514">
                <a:moveTo>
                  <a:pt x="196545" y="56159"/>
                </a:moveTo>
                <a:lnTo>
                  <a:pt x="0" y="56159"/>
                </a:lnTo>
                <a:lnTo>
                  <a:pt x="0" y="0"/>
                </a:lnTo>
                <a:lnTo>
                  <a:pt x="196545" y="0"/>
                </a:lnTo>
                <a:lnTo>
                  <a:pt x="196545" y="56159"/>
                </a:lnTo>
                <a:close/>
              </a:path>
            </a:pathLst>
          </a:custGeom>
          <a:ln w="280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949379" y="4810002"/>
            <a:ext cx="196850" cy="56515"/>
          </a:xfrm>
          <a:custGeom>
            <a:avLst/>
            <a:gdLst/>
            <a:ahLst/>
            <a:cxnLst/>
            <a:rect l="l" t="t" r="r" b="b"/>
            <a:pathLst>
              <a:path w="196850" h="56514">
                <a:moveTo>
                  <a:pt x="196545" y="56159"/>
                </a:moveTo>
                <a:lnTo>
                  <a:pt x="0" y="56159"/>
                </a:lnTo>
                <a:lnTo>
                  <a:pt x="0" y="0"/>
                </a:lnTo>
                <a:lnTo>
                  <a:pt x="196545" y="0"/>
                </a:lnTo>
                <a:lnTo>
                  <a:pt x="196545" y="56159"/>
                </a:lnTo>
                <a:close/>
              </a:path>
            </a:pathLst>
          </a:custGeom>
          <a:ln w="280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387836" y="4810002"/>
            <a:ext cx="196850" cy="56515"/>
          </a:xfrm>
          <a:custGeom>
            <a:avLst/>
            <a:gdLst/>
            <a:ahLst/>
            <a:cxnLst/>
            <a:rect l="l" t="t" r="r" b="b"/>
            <a:pathLst>
              <a:path w="196850" h="56514">
                <a:moveTo>
                  <a:pt x="196545" y="56159"/>
                </a:moveTo>
                <a:lnTo>
                  <a:pt x="0" y="56159"/>
                </a:lnTo>
                <a:lnTo>
                  <a:pt x="0" y="0"/>
                </a:lnTo>
                <a:lnTo>
                  <a:pt x="196545" y="0"/>
                </a:lnTo>
                <a:lnTo>
                  <a:pt x="196545" y="56159"/>
                </a:lnTo>
                <a:close/>
              </a:path>
            </a:pathLst>
          </a:custGeom>
          <a:ln w="280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668607" y="5343479"/>
            <a:ext cx="196850" cy="56515"/>
          </a:xfrm>
          <a:custGeom>
            <a:avLst/>
            <a:gdLst/>
            <a:ahLst/>
            <a:cxnLst/>
            <a:rect l="l" t="t" r="r" b="b"/>
            <a:pathLst>
              <a:path w="196850" h="56514">
                <a:moveTo>
                  <a:pt x="196545" y="56159"/>
                </a:moveTo>
                <a:lnTo>
                  <a:pt x="0" y="56159"/>
                </a:lnTo>
                <a:lnTo>
                  <a:pt x="0" y="0"/>
                </a:lnTo>
                <a:lnTo>
                  <a:pt x="196545" y="0"/>
                </a:lnTo>
                <a:lnTo>
                  <a:pt x="196545" y="56159"/>
                </a:lnTo>
                <a:close/>
              </a:path>
            </a:pathLst>
          </a:custGeom>
          <a:ln w="280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949379" y="5343479"/>
            <a:ext cx="196850" cy="56515"/>
          </a:xfrm>
          <a:custGeom>
            <a:avLst/>
            <a:gdLst/>
            <a:ahLst/>
            <a:cxnLst/>
            <a:rect l="l" t="t" r="r" b="b"/>
            <a:pathLst>
              <a:path w="196850" h="56514">
                <a:moveTo>
                  <a:pt x="196545" y="56159"/>
                </a:moveTo>
                <a:lnTo>
                  <a:pt x="0" y="56159"/>
                </a:lnTo>
                <a:lnTo>
                  <a:pt x="0" y="0"/>
                </a:lnTo>
                <a:lnTo>
                  <a:pt x="196545" y="0"/>
                </a:lnTo>
                <a:lnTo>
                  <a:pt x="196545" y="56159"/>
                </a:lnTo>
                <a:close/>
              </a:path>
            </a:pathLst>
          </a:custGeom>
          <a:ln w="280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387836" y="5343479"/>
            <a:ext cx="196850" cy="56515"/>
          </a:xfrm>
          <a:custGeom>
            <a:avLst/>
            <a:gdLst/>
            <a:ahLst/>
            <a:cxnLst/>
            <a:rect l="l" t="t" r="r" b="b"/>
            <a:pathLst>
              <a:path w="196850" h="56514">
                <a:moveTo>
                  <a:pt x="196545" y="56159"/>
                </a:moveTo>
                <a:lnTo>
                  <a:pt x="0" y="56159"/>
                </a:lnTo>
                <a:lnTo>
                  <a:pt x="0" y="0"/>
                </a:lnTo>
                <a:lnTo>
                  <a:pt x="196545" y="0"/>
                </a:lnTo>
                <a:lnTo>
                  <a:pt x="196545" y="56159"/>
                </a:lnTo>
                <a:close/>
              </a:path>
            </a:pathLst>
          </a:custGeom>
          <a:ln w="280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331689" y="5399625"/>
            <a:ext cx="870585" cy="56515"/>
          </a:xfrm>
          <a:custGeom>
            <a:avLst/>
            <a:gdLst/>
            <a:ahLst/>
            <a:cxnLst/>
            <a:rect l="l" t="t" r="r" b="b"/>
            <a:pathLst>
              <a:path w="870584" h="56514">
                <a:moveTo>
                  <a:pt x="870394" y="56159"/>
                </a:moveTo>
                <a:lnTo>
                  <a:pt x="0" y="56159"/>
                </a:lnTo>
                <a:lnTo>
                  <a:pt x="0" y="0"/>
                </a:lnTo>
                <a:lnTo>
                  <a:pt x="870394" y="0"/>
                </a:lnTo>
                <a:lnTo>
                  <a:pt x="870394" y="56159"/>
                </a:lnTo>
                <a:close/>
              </a:path>
            </a:pathLst>
          </a:custGeom>
          <a:ln w="280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415915" y="4866162"/>
            <a:ext cx="140970" cy="477520"/>
          </a:xfrm>
          <a:custGeom>
            <a:avLst/>
            <a:gdLst/>
            <a:ahLst/>
            <a:cxnLst/>
            <a:rect l="l" t="t" r="r" b="b"/>
            <a:pathLst>
              <a:path w="140970" h="477520">
                <a:moveTo>
                  <a:pt x="140385" y="477316"/>
                </a:moveTo>
                <a:lnTo>
                  <a:pt x="0" y="477316"/>
                </a:lnTo>
                <a:lnTo>
                  <a:pt x="0" y="0"/>
                </a:lnTo>
                <a:lnTo>
                  <a:pt x="140385" y="0"/>
                </a:lnTo>
                <a:lnTo>
                  <a:pt x="140385" y="477316"/>
                </a:lnTo>
                <a:close/>
              </a:path>
            </a:pathLst>
          </a:custGeom>
          <a:ln w="280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696687" y="4866162"/>
            <a:ext cx="140970" cy="477520"/>
          </a:xfrm>
          <a:custGeom>
            <a:avLst/>
            <a:gdLst/>
            <a:ahLst/>
            <a:cxnLst/>
            <a:rect l="l" t="t" r="r" b="b"/>
            <a:pathLst>
              <a:path w="140970" h="477520">
                <a:moveTo>
                  <a:pt x="140385" y="477316"/>
                </a:moveTo>
                <a:lnTo>
                  <a:pt x="0" y="477316"/>
                </a:lnTo>
                <a:lnTo>
                  <a:pt x="0" y="0"/>
                </a:lnTo>
                <a:lnTo>
                  <a:pt x="140385" y="0"/>
                </a:lnTo>
                <a:lnTo>
                  <a:pt x="140385" y="477316"/>
                </a:lnTo>
                <a:close/>
              </a:path>
            </a:pathLst>
          </a:custGeom>
          <a:ln w="280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977459" y="4866162"/>
            <a:ext cx="140970" cy="477520"/>
          </a:xfrm>
          <a:custGeom>
            <a:avLst/>
            <a:gdLst/>
            <a:ahLst/>
            <a:cxnLst/>
            <a:rect l="l" t="t" r="r" b="b"/>
            <a:pathLst>
              <a:path w="140970" h="477520">
                <a:moveTo>
                  <a:pt x="140385" y="477316"/>
                </a:moveTo>
                <a:lnTo>
                  <a:pt x="0" y="477316"/>
                </a:lnTo>
                <a:lnTo>
                  <a:pt x="0" y="0"/>
                </a:lnTo>
                <a:lnTo>
                  <a:pt x="140385" y="0"/>
                </a:lnTo>
                <a:lnTo>
                  <a:pt x="140385" y="477316"/>
                </a:lnTo>
                <a:close/>
              </a:path>
            </a:pathLst>
          </a:custGeom>
          <a:ln w="280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184826" y="4960928"/>
            <a:ext cx="0" cy="474345"/>
          </a:xfrm>
          <a:custGeom>
            <a:avLst/>
            <a:gdLst/>
            <a:ahLst/>
            <a:cxnLst/>
            <a:rect l="l" t="t" r="r" b="b"/>
            <a:pathLst>
              <a:path h="474345">
                <a:moveTo>
                  <a:pt x="0" y="0"/>
                </a:moveTo>
                <a:lnTo>
                  <a:pt x="0" y="474091"/>
                </a:lnTo>
              </a:path>
            </a:pathLst>
          </a:custGeom>
          <a:ln w="37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806938" y="4952026"/>
            <a:ext cx="756285" cy="450215"/>
          </a:xfrm>
          <a:custGeom>
            <a:avLst/>
            <a:gdLst/>
            <a:ahLst/>
            <a:cxnLst/>
            <a:rect l="l" t="t" r="r" b="b"/>
            <a:pathLst>
              <a:path w="756285" h="450214">
                <a:moveTo>
                  <a:pt x="659587" y="450037"/>
                </a:moveTo>
                <a:lnTo>
                  <a:pt x="755776" y="131737"/>
                </a:lnTo>
                <a:lnTo>
                  <a:pt x="383819" y="0"/>
                </a:lnTo>
                <a:lnTo>
                  <a:pt x="371957" y="0"/>
                </a:lnTo>
                <a:lnTo>
                  <a:pt x="0" y="131737"/>
                </a:lnTo>
                <a:lnTo>
                  <a:pt x="95503" y="447662"/>
                </a:lnTo>
              </a:path>
            </a:pathLst>
          </a:custGeom>
          <a:ln w="37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934916" y="4831845"/>
            <a:ext cx="500380" cy="198120"/>
          </a:xfrm>
          <a:custGeom>
            <a:avLst/>
            <a:gdLst/>
            <a:ahLst/>
            <a:cxnLst/>
            <a:rect l="l" t="t" r="r" b="b"/>
            <a:pathLst>
              <a:path w="500379" h="198120">
                <a:moveTo>
                  <a:pt x="0" y="197827"/>
                </a:moveTo>
                <a:lnTo>
                  <a:pt x="0" y="0"/>
                </a:lnTo>
                <a:lnTo>
                  <a:pt x="499821" y="0"/>
                </a:lnTo>
                <a:lnTo>
                  <a:pt x="499821" y="197726"/>
                </a:lnTo>
              </a:path>
            </a:pathLst>
          </a:custGeom>
          <a:ln w="37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020158" y="4665247"/>
            <a:ext cx="329565" cy="96520"/>
          </a:xfrm>
          <a:custGeom>
            <a:avLst/>
            <a:gdLst/>
            <a:ahLst/>
            <a:cxnLst/>
            <a:rect l="l" t="t" r="r" b="b"/>
            <a:pathLst>
              <a:path w="329564" h="96520">
                <a:moveTo>
                  <a:pt x="0" y="96062"/>
                </a:moveTo>
                <a:lnTo>
                  <a:pt x="0" y="0"/>
                </a:lnTo>
                <a:lnTo>
                  <a:pt x="329336" y="0"/>
                </a:lnTo>
                <a:lnTo>
                  <a:pt x="329336" y="96062"/>
                </a:lnTo>
              </a:path>
            </a:pathLst>
          </a:custGeom>
          <a:ln w="37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821341" y="5465052"/>
            <a:ext cx="727075" cy="86360"/>
          </a:xfrm>
          <a:custGeom>
            <a:avLst/>
            <a:gdLst/>
            <a:ahLst/>
            <a:cxnLst/>
            <a:rect l="l" t="t" r="r" b="b"/>
            <a:pathLst>
              <a:path w="727075" h="86360">
                <a:moveTo>
                  <a:pt x="0" y="85131"/>
                </a:moveTo>
                <a:lnTo>
                  <a:pt x="70739" y="9058"/>
                </a:lnTo>
                <a:lnTo>
                  <a:pt x="80281" y="2264"/>
                </a:lnTo>
                <a:lnTo>
                  <a:pt x="91160" y="0"/>
                </a:lnTo>
                <a:lnTo>
                  <a:pt x="102039" y="2264"/>
                </a:lnTo>
                <a:lnTo>
                  <a:pt x="111582" y="9058"/>
                </a:lnTo>
                <a:lnTo>
                  <a:pt x="160274" y="61445"/>
                </a:lnTo>
                <a:lnTo>
                  <a:pt x="169816" y="68232"/>
                </a:lnTo>
                <a:lnTo>
                  <a:pt x="180695" y="70494"/>
                </a:lnTo>
                <a:lnTo>
                  <a:pt x="191574" y="68232"/>
                </a:lnTo>
                <a:lnTo>
                  <a:pt x="201117" y="61445"/>
                </a:lnTo>
                <a:lnTo>
                  <a:pt x="249783" y="9058"/>
                </a:lnTo>
                <a:lnTo>
                  <a:pt x="259315" y="2264"/>
                </a:lnTo>
                <a:lnTo>
                  <a:pt x="270192" y="0"/>
                </a:lnTo>
                <a:lnTo>
                  <a:pt x="281069" y="2264"/>
                </a:lnTo>
                <a:lnTo>
                  <a:pt x="290601" y="9058"/>
                </a:lnTo>
                <a:lnTo>
                  <a:pt x="343623" y="66068"/>
                </a:lnTo>
                <a:lnTo>
                  <a:pt x="353153" y="72864"/>
                </a:lnTo>
                <a:lnTo>
                  <a:pt x="364026" y="75131"/>
                </a:lnTo>
                <a:lnTo>
                  <a:pt x="374899" y="72867"/>
                </a:lnTo>
                <a:lnTo>
                  <a:pt x="384429" y="66068"/>
                </a:lnTo>
                <a:lnTo>
                  <a:pt x="435838" y="10823"/>
                </a:lnTo>
                <a:lnTo>
                  <a:pt x="445374" y="4022"/>
                </a:lnTo>
                <a:lnTo>
                  <a:pt x="456249" y="1755"/>
                </a:lnTo>
                <a:lnTo>
                  <a:pt x="467126" y="4022"/>
                </a:lnTo>
                <a:lnTo>
                  <a:pt x="476669" y="10823"/>
                </a:lnTo>
                <a:lnTo>
                  <a:pt x="525894" y="63757"/>
                </a:lnTo>
                <a:lnTo>
                  <a:pt x="535431" y="70543"/>
                </a:lnTo>
                <a:lnTo>
                  <a:pt x="546309" y="72805"/>
                </a:lnTo>
                <a:lnTo>
                  <a:pt x="557187" y="70543"/>
                </a:lnTo>
                <a:lnTo>
                  <a:pt x="566724" y="63757"/>
                </a:lnTo>
                <a:lnTo>
                  <a:pt x="615962" y="10823"/>
                </a:lnTo>
                <a:lnTo>
                  <a:pt x="625498" y="4024"/>
                </a:lnTo>
                <a:lnTo>
                  <a:pt x="636373" y="1760"/>
                </a:lnTo>
                <a:lnTo>
                  <a:pt x="647250" y="4028"/>
                </a:lnTo>
                <a:lnTo>
                  <a:pt x="656793" y="10823"/>
                </a:lnTo>
                <a:lnTo>
                  <a:pt x="726973" y="86299"/>
                </a:lnTo>
              </a:path>
            </a:pathLst>
          </a:custGeom>
          <a:ln w="37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184826" y="4586608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73329"/>
                </a:moveTo>
                <a:lnTo>
                  <a:pt x="0" y="0"/>
                </a:lnTo>
              </a:path>
            </a:pathLst>
          </a:custGeom>
          <a:ln w="37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035109" y="5083841"/>
            <a:ext cx="57150" cy="21590"/>
          </a:xfrm>
          <a:custGeom>
            <a:avLst/>
            <a:gdLst/>
            <a:ahLst/>
            <a:cxnLst/>
            <a:rect l="l" t="t" r="r" b="b"/>
            <a:pathLst>
              <a:path w="57150" h="21589">
                <a:moveTo>
                  <a:pt x="56946" y="0"/>
                </a:moveTo>
                <a:lnTo>
                  <a:pt x="0" y="21488"/>
                </a:lnTo>
              </a:path>
            </a:pathLst>
          </a:custGeom>
          <a:ln w="37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277603" y="5083841"/>
            <a:ext cx="57150" cy="21590"/>
          </a:xfrm>
          <a:custGeom>
            <a:avLst/>
            <a:gdLst/>
            <a:ahLst/>
            <a:cxnLst/>
            <a:rect l="l" t="t" r="r" b="b"/>
            <a:pathLst>
              <a:path w="57150" h="21589">
                <a:moveTo>
                  <a:pt x="0" y="0"/>
                </a:moveTo>
                <a:lnTo>
                  <a:pt x="56946" y="21488"/>
                </a:lnTo>
              </a:path>
            </a:pathLst>
          </a:custGeom>
          <a:ln w="37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90700"/>
            <a:ext cx="17775935" cy="826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7776190" cy="1664970"/>
          </a:xfrm>
          <a:custGeom>
            <a:avLst/>
            <a:gdLst/>
            <a:ahLst/>
            <a:cxnLst/>
            <a:rect l="l" t="t" r="r" b="b"/>
            <a:pathLst>
              <a:path w="17776190" h="1664970">
                <a:moveTo>
                  <a:pt x="0" y="1664716"/>
                </a:moveTo>
                <a:lnTo>
                  <a:pt x="17775936" y="1664716"/>
                </a:lnTo>
                <a:lnTo>
                  <a:pt x="17775936" y="0"/>
                </a:lnTo>
                <a:lnTo>
                  <a:pt x="0" y="0"/>
                </a:lnTo>
                <a:lnTo>
                  <a:pt x="0" y="1664716"/>
                </a:lnTo>
                <a:close/>
              </a:path>
            </a:pathLst>
          </a:custGeom>
          <a:solidFill>
            <a:srgbClr val="4A7A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85645"/>
            <a:ext cx="17776190" cy="105410"/>
          </a:xfrm>
          <a:custGeom>
            <a:avLst/>
            <a:gdLst/>
            <a:ahLst/>
            <a:cxnLst/>
            <a:rect l="l" t="t" r="r" b="b"/>
            <a:pathLst>
              <a:path w="17776190" h="105410">
                <a:moveTo>
                  <a:pt x="0" y="105054"/>
                </a:moveTo>
                <a:lnTo>
                  <a:pt x="17775936" y="105054"/>
                </a:lnTo>
                <a:lnTo>
                  <a:pt x="17775936" y="0"/>
                </a:lnTo>
                <a:lnTo>
                  <a:pt x="0" y="0"/>
                </a:lnTo>
                <a:lnTo>
                  <a:pt x="0" y="105054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2" y="9837013"/>
            <a:ext cx="17775934" cy="210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23491" y="270676"/>
            <a:ext cx="2515666" cy="1155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93139" y="16256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59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1700" y="2378582"/>
            <a:ext cx="9949815" cy="608330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950"/>
              </a:spcBef>
            </a:pPr>
            <a:r>
              <a:rPr sz="2500" b="1" spc="65" dirty="0">
                <a:solidFill>
                  <a:srgbClr val="FFFFFF"/>
                </a:solidFill>
                <a:latin typeface="Calibri"/>
                <a:cs typeface="Calibri"/>
              </a:rPr>
              <a:t>FIELD TRIPS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2500" b="1" spc="75" dirty="0">
                <a:solidFill>
                  <a:srgbClr val="FFFFFF"/>
                </a:solidFill>
                <a:latin typeface="Calibri"/>
                <a:cs typeface="Calibri"/>
              </a:rPr>
              <a:t>DEVELOPMENT </a:t>
            </a:r>
            <a:r>
              <a:rPr sz="2500" b="1" spc="4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500" b="1" spc="65" dirty="0">
                <a:solidFill>
                  <a:srgbClr val="FFFFFF"/>
                </a:solidFill>
                <a:latin typeface="Calibri"/>
                <a:cs typeface="Calibri"/>
              </a:rPr>
              <a:t>MODEL </a:t>
            </a:r>
            <a:r>
              <a:rPr sz="2500" b="1" spc="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500" b="1" spc="75" dirty="0">
                <a:solidFill>
                  <a:srgbClr val="FFFFFF"/>
                </a:solidFill>
                <a:latin typeface="Calibri"/>
                <a:cs typeface="Calibri"/>
              </a:rPr>
              <a:t>IMPLEMENT</a:t>
            </a:r>
            <a:r>
              <a:rPr sz="2500" b="1" spc="6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30" dirty="0">
                <a:solidFill>
                  <a:srgbClr val="FFFFFF"/>
                </a:solidFill>
                <a:latin typeface="Calibri"/>
                <a:cs typeface="Calibri"/>
              </a:rPr>
              <a:t>STATE-WIDE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500" b="1" spc="-5" dirty="0">
                <a:solidFill>
                  <a:srgbClr val="231F20"/>
                </a:solidFill>
                <a:latin typeface="Calibri"/>
                <a:cs typeface="Calibri"/>
              </a:rPr>
              <a:t>Public</a:t>
            </a:r>
            <a:r>
              <a:rPr sz="2500" b="1" spc="-10" dirty="0">
                <a:solidFill>
                  <a:srgbClr val="231F20"/>
                </a:solidFill>
                <a:latin typeface="Calibri"/>
                <a:cs typeface="Calibri"/>
              </a:rPr>
              <a:t> Policy</a:t>
            </a:r>
            <a:endParaRPr sz="2500">
              <a:latin typeface="Calibri"/>
              <a:cs typeface="Calibri"/>
            </a:endParaRPr>
          </a:p>
          <a:p>
            <a:pPr marL="242570" indent="-229870">
              <a:lnSpc>
                <a:spcPct val="100000"/>
              </a:lnSpc>
              <a:buClr>
                <a:srgbClr val="FFFFFF"/>
              </a:buClr>
              <a:buChar char="•"/>
              <a:tabLst>
                <a:tab pos="243204" algn="l"/>
              </a:tabLst>
            </a:pP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University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Rhode Island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Coastal Resource</a:t>
            </a:r>
            <a:r>
              <a:rPr sz="25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Center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500" b="1" spc="-5" dirty="0">
                <a:solidFill>
                  <a:srgbClr val="231F20"/>
                </a:solidFill>
                <a:latin typeface="Calibri"/>
                <a:cs typeface="Calibri"/>
              </a:rPr>
              <a:t>Experiential</a:t>
            </a:r>
            <a:r>
              <a:rPr sz="25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231F20"/>
                </a:solidFill>
                <a:latin typeface="Calibri"/>
                <a:cs typeface="Calibri"/>
              </a:rPr>
              <a:t>Learning</a:t>
            </a:r>
            <a:endParaRPr sz="2500">
              <a:latin typeface="Calibri"/>
              <a:cs typeface="Calibri"/>
            </a:endParaRPr>
          </a:p>
          <a:p>
            <a:pPr marL="242570" indent="-229870">
              <a:lnSpc>
                <a:spcPct val="100000"/>
              </a:lnSpc>
              <a:buClr>
                <a:srgbClr val="FFFFFF"/>
              </a:buClr>
              <a:buChar char="•"/>
              <a:tabLst>
                <a:tab pos="243204" algn="l"/>
              </a:tabLst>
            </a:pP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Block Island </a:t>
            </a:r>
            <a:r>
              <a:rPr sz="2500" spc="-20" dirty="0">
                <a:solidFill>
                  <a:srgbClr val="231F20"/>
                </a:solidFill>
                <a:latin typeface="Calibri"/>
                <a:cs typeface="Calibri"/>
              </a:rPr>
              <a:t>Offshore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Wind </a:t>
            </a:r>
            <a:r>
              <a:rPr sz="2500" spc="-20" dirty="0">
                <a:solidFill>
                  <a:srgbClr val="231F20"/>
                </a:solidFill>
                <a:latin typeface="Calibri"/>
                <a:cs typeface="Calibri"/>
              </a:rPr>
              <a:t>Farm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(Narrated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boat</a:t>
            </a:r>
            <a:r>
              <a:rPr sz="25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trip)</a:t>
            </a:r>
            <a:endParaRPr sz="2500">
              <a:latin typeface="Calibri"/>
              <a:cs typeface="Calibri"/>
            </a:endParaRPr>
          </a:p>
          <a:p>
            <a:pPr marL="242570" indent="-229870">
              <a:lnSpc>
                <a:spcPct val="100000"/>
              </a:lnSpc>
              <a:spcBef>
                <a:spcPts val="450"/>
              </a:spcBef>
              <a:buClr>
                <a:srgbClr val="FFFFFF"/>
              </a:buClr>
              <a:buChar char="•"/>
              <a:tabLst>
                <a:tab pos="243204" algn="l"/>
              </a:tabLst>
            </a:pP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Visit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Wind </a:t>
            </a:r>
            <a:r>
              <a:rPr sz="2500" spc="-25" dirty="0">
                <a:solidFill>
                  <a:srgbClr val="231F20"/>
                </a:solidFill>
                <a:latin typeface="Calibri"/>
                <a:cs typeface="Calibri"/>
              </a:rPr>
              <a:t>Turbine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at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New England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Institute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25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231F20"/>
                </a:solidFill>
                <a:latin typeface="Calibri"/>
                <a:cs typeface="Calibri"/>
              </a:rPr>
              <a:t>Technology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Calibri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</a:pPr>
            <a:r>
              <a:rPr sz="2500" b="1" spc="65" dirty="0">
                <a:solidFill>
                  <a:srgbClr val="FFFFFF"/>
                </a:solidFill>
                <a:latin typeface="Calibri"/>
                <a:cs typeface="Calibri"/>
              </a:rPr>
              <a:t>STUDENT </a:t>
            </a:r>
            <a:r>
              <a:rPr sz="2500" b="1" spc="60" dirty="0">
                <a:solidFill>
                  <a:srgbClr val="FFFFFF"/>
                </a:solidFill>
                <a:latin typeface="Calibri"/>
                <a:cs typeface="Calibri"/>
              </a:rPr>
              <a:t>WIND </a:t>
            </a:r>
            <a:r>
              <a:rPr sz="2500" b="1" spc="75" dirty="0">
                <a:solidFill>
                  <a:srgbClr val="FFFFFF"/>
                </a:solidFill>
                <a:latin typeface="Calibri"/>
                <a:cs typeface="Calibri"/>
              </a:rPr>
              <a:t>TURBINE</a:t>
            </a:r>
            <a:r>
              <a:rPr sz="250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80" dirty="0">
                <a:solidFill>
                  <a:srgbClr val="FFFFFF"/>
                </a:solidFill>
                <a:latin typeface="Calibri"/>
                <a:cs typeface="Calibri"/>
              </a:rPr>
              <a:t>COMPETITION</a:t>
            </a:r>
            <a:endParaRPr sz="2500">
              <a:latin typeface="Calibri"/>
              <a:cs typeface="Calibri"/>
            </a:endParaRPr>
          </a:p>
          <a:p>
            <a:pPr marL="242570" indent="-229870">
              <a:lnSpc>
                <a:spcPct val="100000"/>
              </a:lnSpc>
              <a:spcBef>
                <a:spcPts val="450"/>
              </a:spcBef>
              <a:buClr>
                <a:srgbClr val="FFFFFF"/>
              </a:buClr>
              <a:buChar char="•"/>
              <a:tabLst>
                <a:tab pos="243204" algn="l"/>
              </a:tabLst>
            </a:pP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Implement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Rhode Island Wind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Student Competition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- </a:t>
            </a:r>
            <a:r>
              <a:rPr sz="2500" i="1" dirty="0">
                <a:solidFill>
                  <a:srgbClr val="231F20"/>
                </a:solidFill>
                <a:latin typeface="Calibri"/>
                <a:cs typeface="Calibri"/>
              </a:rPr>
              <a:t>KidWind</a:t>
            </a:r>
            <a:r>
              <a:rPr sz="2500" i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i="1" spc="-5" dirty="0">
                <a:solidFill>
                  <a:srgbClr val="231F20"/>
                </a:solidFill>
                <a:latin typeface="Calibri"/>
                <a:cs typeface="Calibri"/>
              </a:rPr>
              <a:t>Challenge</a:t>
            </a:r>
            <a:endParaRPr sz="2500">
              <a:latin typeface="Calibri"/>
              <a:cs typeface="Calibri"/>
            </a:endParaRPr>
          </a:p>
          <a:p>
            <a:pPr marL="242570">
              <a:lnSpc>
                <a:spcPct val="100000"/>
              </a:lnSpc>
            </a:pP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(RI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be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2nd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in New</a:t>
            </a:r>
            <a:r>
              <a:rPr sz="2500" spc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England)</a:t>
            </a:r>
            <a:endParaRPr sz="2500">
              <a:latin typeface="Calibri"/>
              <a:cs typeface="Calibri"/>
            </a:endParaRPr>
          </a:p>
          <a:p>
            <a:pPr marL="242570" marR="3259454" indent="-229870">
              <a:lnSpc>
                <a:spcPct val="100000"/>
              </a:lnSpc>
              <a:spcBef>
                <a:spcPts val="450"/>
              </a:spcBef>
              <a:buClr>
                <a:srgbClr val="FFFFFF"/>
              </a:buClr>
              <a:buChar char="•"/>
              <a:tabLst>
                <a:tab pos="243204" algn="l"/>
              </a:tabLst>
            </a:pP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Co-hosted by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Community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College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Rhode Island, 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utilizing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their Wind </a:t>
            </a:r>
            <a:r>
              <a:rPr sz="2500" spc="-30" dirty="0">
                <a:solidFill>
                  <a:srgbClr val="231F20"/>
                </a:solidFill>
                <a:latin typeface="Calibri"/>
                <a:cs typeface="Calibri"/>
              </a:rPr>
              <a:t>Tunnel</a:t>
            </a:r>
            <a:endParaRPr sz="2500">
              <a:latin typeface="Calibri"/>
              <a:cs typeface="Calibri"/>
            </a:endParaRPr>
          </a:p>
          <a:p>
            <a:pPr marL="242570" marR="3471545" indent="-229870">
              <a:lnSpc>
                <a:spcPct val="100000"/>
              </a:lnSpc>
              <a:spcBef>
                <a:spcPts val="450"/>
              </a:spcBef>
              <a:buClr>
                <a:srgbClr val="FFFFFF"/>
              </a:buClr>
              <a:buChar char="•"/>
              <a:tabLst>
                <a:tab pos="243204" algn="l"/>
              </a:tabLst>
            </a:pP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Initial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beta test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2019 with a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goal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State-wide 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implementation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 2020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0" y="561975"/>
            <a:ext cx="17776190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2655">
              <a:lnSpc>
                <a:spcPts val="4000"/>
              </a:lnSpc>
              <a:spcBef>
                <a:spcPts val="100"/>
              </a:spcBef>
            </a:pPr>
            <a:r>
              <a:rPr spc="100" dirty="0"/>
              <a:t>PRIMARY </a:t>
            </a:r>
            <a:r>
              <a:rPr spc="80" dirty="0"/>
              <a:t>AND </a:t>
            </a:r>
            <a:r>
              <a:rPr spc="85" dirty="0"/>
              <a:t>SECONDARY</a:t>
            </a:r>
            <a:r>
              <a:rPr spc="215" dirty="0"/>
              <a:t> </a:t>
            </a:r>
            <a:r>
              <a:rPr spc="100" dirty="0"/>
              <a:t>EDUCATION</a:t>
            </a:r>
          </a:p>
          <a:p>
            <a:pPr marL="914400">
              <a:lnSpc>
                <a:spcPts val="3400"/>
              </a:lnSpc>
            </a:pPr>
            <a:r>
              <a:rPr sz="3000" b="0" i="1" spc="-5" dirty="0">
                <a:latin typeface="Calibri"/>
                <a:cs typeface="Calibri"/>
              </a:rPr>
              <a:t>Field </a:t>
            </a:r>
            <a:r>
              <a:rPr sz="3000" b="0" i="1" spc="-35" dirty="0">
                <a:latin typeface="Calibri"/>
                <a:cs typeface="Calibri"/>
              </a:rPr>
              <a:t>Trips </a:t>
            </a:r>
            <a:r>
              <a:rPr sz="3000" b="0" i="1" spc="-5" dirty="0">
                <a:latin typeface="Calibri"/>
                <a:cs typeface="Calibri"/>
              </a:rPr>
              <a:t>and </a:t>
            </a:r>
            <a:r>
              <a:rPr sz="3000" b="0" i="1" spc="-10" dirty="0">
                <a:latin typeface="Calibri"/>
                <a:cs typeface="Calibri"/>
              </a:rPr>
              <a:t>Student</a:t>
            </a:r>
            <a:r>
              <a:rPr sz="3000" b="0" i="1" spc="25" dirty="0">
                <a:latin typeface="Calibri"/>
                <a:cs typeface="Calibri"/>
              </a:rPr>
              <a:t> </a:t>
            </a:r>
            <a:r>
              <a:rPr sz="3000" b="0" i="1" spc="-15" dirty="0">
                <a:latin typeface="Calibri"/>
                <a:cs typeface="Calibri"/>
              </a:rPr>
              <a:t>Competition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" y="9837013"/>
            <a:ext cx="17775934" cy="210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23491" y="270676"/>
            <a:ext cx="2515666" cy="1155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193139" y="16256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59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561975"/>
            <a:ext cx="1777619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2655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POST SECONDARY</a:t>
            </a:r>
            <a:r>
              <a:rPr spc="175" dirty="0"/>
              <a:t> </a:t>
            </a:r>
            <a:r>
              <a:rPr spc="-15" dirty="0"/>
              <a:t>PATHWAYS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2636" y="2396796"/>
            <a:ext cx="15057755" cy="186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algn="ctr">
              <a:lnSpc>
                <a:spcPts val="3450"/>
              </a:lnSpc>
              <a:spcBef>
                <a:spcPts val="100"/>
              </a:spcBef>
            </a:pPr>
            <a:r>
              <a:rPr sz="3000" b="1" spc="65" dirty="0">
                <a:solidFill>
                  <a:srgbClr val="39A8DF"/>
                </a:solidFill>
                <a:latin typeface="Calibri"/>
                <a:cs typeface="Calibri"/>
              </a:rPr>
              <a:t>THE </a:t>
            </a:r>
            <a:r>
              <a:rPr sz="3000" b="1" spc="75" dirty="0">
                <a:solidFill>
                  <a:srgbClr val="39A8DF"/>
                </a:solidFill>
                <a:latin typeface="Calibri"/>
                <a:cs typeface="Calibri"/>
              </a:rPr>
              <a:t>HIGH </a:t>
            </a:r>
            <a:r>
              <a:rPr sz="3000" b="1" spc="85" dirty="0">
                <a:solidFill>
                  <a:srgbClr val="39A8DF"/>
                </a:solidFill>
                <a:latin typeface="Calibri"/>
                <a:cs typeface="Calibri"/>
              </a:rPr>
              <a:t>SCHOOL OFFSHORE </a:t>
            </a:r>
            <a:r>
              <a:rPr sz="3000" b="1" spc="75" dirty="0">
                <a:solidFill>
                  <a:srgbClr val="39A8DF"/>
                </a:solidFill>
                <a:latin typeface="Calibri"/>
                <a:cs typeface="Calibri"/>
              </a:rPr>
              <a:t>WIND ENERGY</a:t>
            </a:r>
            <a:r>
              <a:rPr sz="3000" b="1" spc="300" dirty="0">
                <a:solidFill>
                  <a:srgbClr val="39A8DF"/>
                </a:solidFill>
                <a:latin typeface="Calibri"/>
                <a:cs typeface="Calibri"/>
              </a:rPr>
              <a:t> </a:t>
            </a:r>
            <a:r>
              <a:rPr sz="3000" b="1" spc="80" dirty="0">
                <a:solidFill>
                  <a:srgbClr val="39A8DF"/>
                </a:solidFill>
                <a:latin typeface="Calibri"/>
                <a:cs typeface="Calibri"/>
              </a:rPr>
              <a:t>CERTIFICATE</a:t>
            </a:r>
            <a:endParaRPr sz="3000">
              <a:latin typeface="Calibri"/>
              <a:cs typeface="Calibri"/>
            </a:endParaRPr>
          </a:p>
          <a:p>
            <a:pPr algn="ctr">
              <a:lnSpc>
                <a:spcPts val="4530"/>
              </a:lnSpc>
            </a:pPr>
            <a:r>
              <a:rPr sz="3900" b="1" spc="35" dirty="0">
                <a:solidFill>
                  <a:srgbClr val="39A8DF"/>
                </a:solidFill>
                <a:latin typeface="Calibri"/>
                <a:cs typeface="Calibri"/>
              </a:rPr>
              <a:t>(1ST </a:t>
            </a:r>
            <a:r>
              <a:rPr sz="3900" b="1" spc="75" dirty="0">
                <a:solidFill>
                  <a:srgbClr val="39A8DF"/>
                </a:solidFill>
                <a:latin typeface="Calibri"/>
                <a:cs typeface="Calibri"/>
              </a:rPr>
              <a:t>IN </a:t>
            </a:r>
            <a:r>
              <a:rPr sz="3900" b="1" spc="100" dirty="0">
                <a:solidFill>
                  <a:srgbClr val="39A8DF"/>
                </a:solidFill>
                <a:latin typeface="Calibri"/>
                <a:cs typeface="Calibri"/>
              </a:rPr>
              <a:t>THE</a:t>
            </a:r>
            <a:r>
              <a:rPr sz="3900" b="1" spc="325" dirty="0">
                <a:solidFill>
                  <a:srgbClr val="39A8DF"/>
                </a:solidFill>
                <a:latin typeface="Calibri"/>
                <a:cs typeface="Calibri"/>
              </a:rPr>
              <a:t> </a:t>
            </a:r>
            <a:r>
              <a:rPr sz="3900" b="1" spc="65" dirty="0">
                <a:solidFill>
                  <a:srgbClr val="39A8DF"/>
                </a:solidFill>
                <a:latin typeface="Calibri"/>
                <a:cs typeface="Calibri"/>
              </a:rPr>
              <a:t>NATION)</a:t>
            </a:r>
            <a:endParaRPr sz="3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2500" b="1" spc="-11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2500" b="1" dirty="0">
                <a:solidFill>
                  <a:srgbClr val="231F20"/>
                </a:solidFill>
                <a:latin typeface="Calibri"/>
                <a:cs typeface="Calibri"/>
              </a:rPr>
              <a:t>be </a:t>
            </a:r>
            <a:r>
              <a:rPr sz="2500" b="1" spc="-10" dirty="0">
                <a:solidFill>
                  <a:srgbClr val="231F20"/>
                </a:solidFill>
                <a:latin typeface="Calibri"/>
                <a:cs typeface="Calibri"/>
              </a:rPr>
              <a:t>approved by </a:t>
            </a:r>
            <a:r>
              <a:rPr sz="2500" b="1" dirty="0">
                <a:solidFill>
                  <a:srgbClr val="231F20"/>
                </a:solidFill>
                <a:latin typeface="Calibri"/>
                <a:cs typeface="Calibri"/>
              </a:rPr>
              <a:t>the RI </a:t>
            </a:r>
            <a:r>
              <a:rPr sz="2500" b="1" spc="-10" dirty="0">
                <a:solidFill>
                  <a:srgbClr val="231F20"/>
                </a:solidFill>
                <a:latin typeface="Calibri"/>
                <a:cs typeface="Calibri"/>
              </a:rPr>
              <a:t>Department </a:t>
            </a:r>
            <a:r>
              <a:rPr sz="2500" b="1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2500" b="1" spc="-15" dirty="0">
                <a:solidFill>
                  <a:srgbClr val="231F20"/>
                </a:solidFill>
                <a:latin typeface="Calibri"/>
                <a:cs typeface="Calibri"/>
              </a:rPr>
              <a:t>Education </a:t>
            </a:r>
            <a:r>
              <a:rPr sz="2500" b="1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2500" b="1" spc="-5" dirty="0">
                <a:solidFill>
                  <a:srgbClr val="231F20"/>
                </a:solidFill>
                <a:latin typeface="Calibri"/>
                <a:cs typeface="Calibri"/>
              </a:rPr>
              <a:t>through </a:t>
            </a:r>
            <a:r>
              <a:rPr sz="2500" b="1" spc="-10" dirty="0">
                <a:solidFill>
                  <a:srgbClr val="231F20"/>
                </a:solidFill>
                <a:latin typeface="Calibri"/>
                <a:cs typeface="Calibri"/>
              </a:rPr>
              <a:t>articulation agreements that results </a:t>
            </a:r>
            <a:r>
              <a:rPr sz="2500" b="1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2500" b="1" spc="2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231F20"/>
                </a:solidFill>
                <a:latin typeface="Calibri"/>
                <a:cs typeface="Calibri"/>
              </a:rPr>
              <a:t>recognition</a:t>
            </a:r>
            <a:endParaRPr sz="2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2500" b="1" dirty="0">
                <a:solidFill>
                  <a:srgbClr val="231F20"/>
                </a:solidFill>
                <a:latin typeface="Calibri"/>
                <a:cs typeface="Calibri"/>
              </a:rPr>
              <a:t>of 9 </a:t>
            </a:r>
            <a:r>
              <a:rPr sz="2500" b="1" spc="-10" dirty="0">
                <a:solidFill>
                  <a:srgbClr val="231F20"/>
                </a:solidFill>
                <a:latin typeface="Calibri"/>
                <a:cs typeface="Calibri"/>
              </a:rPr>
              <a:t>college credits </a:t>
            </a:r>
            <a:r>
              <a:rPr sz="2500" b="1" spc="-15" dirty="0">
                <a:solidFill>
                  <a:srgbClr val="231F20"/>
                </a:solidFill>
                <a:latin typeface="Calibri"/>
                <a:cs typeface="Calibri"/>
              </a:rPr>
              <a:t>at </a:t>
            </a:r>
            <a:r>
              <a:rPr sz="2500" b="1" dirty="0">
                <a:solidFill>
                  <a:srgbClr val="231F20"/>
                </a:solidFill>
                <a:latin typeface="Calibri"/>
                <a:cs typeface="Calibri"/>
              </a:rPr>
              <a:t>partner higher </a:t>
            </a:r>
            <a:r>
              <a:rPr sz="2500" b="1" spc="-15" dirty="0">
                <a:solidFill>
                  <a:srgbClr val="231F20"/>
                </a:solidFill>
                <a:latin typeface="Calibri"/>
                <a:cs typeface="Calibri"/>
              </a:rPr>
              <a:t>education </a:t>
            </a:r>
            <a:r>
              <a:rPr sz="2500" b="1" spc="-10" dirty="0">
                <a:solidFill>
                  <a:srgbClr val="231F20"/>
                </a:solidFill>
                <a:latin typeface="Calibri"/>
                <a:cs typeface="Calibri"/>
              </a:rPr>
              <a:t>institutions endorsed by</a:t>
            </a:r>
            <a:r>
              <a:rPr sz="2500" b="1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231F20"/>
                </a:solidFill>
                <a:latin typeface="Calibri"/>
                <a:cs typeface="Calibri"/>
              </a:rPr>
              <a:t>industry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700" y="4658740"/>
            <a:ext cx="7345045" cy="17526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500" b="1" spc="-5" dirty="0">
                <a:solidFill>
                  <a:srgbClr val="231F20"/>
                </a:solidFill>
                <a:latin typeface="Calibri"/>
                <a:cs typeface="Calibri"/>
              </a:rPr>
              <a:t>Community </a:t>
            </a:r>
            <a:r>
              <a:rPr sz="2500" b="1" spc="-10" dirty="0">
                <a:solidFill>
                  <a:srgbClr val="231F20"/>
                </a:solidFill>
                <a:latin typeface="Calibri"/>
                <a:cs typeface="Calibri"/>
              </a:rPr>
              <a:t>College </a:t>
            </a:r>
            <a:r>
              <a:rPr sz="2500" b="1" dirty="0">
                <a:solidFill>
                  <a:srgbClr val="231F20"/>
                </a:solidFill>
                <a:latin typeface="Calibri"/>
                <a:cs typeface="Calibri"/>
              </a:rPr>
              <a:t>of Rhode</a:t>
            </a:r>
            <a:r>
              <a:rPr sz="250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231F20"/>
                </a:solidFill>
                <a:latin typeface="Calibri"/>
                <a:cs typeface="Calibri"/>
              </a:rPr>
              <a:t>Island</a:t>
            </a:r>
            <a:endParaRPr sz="2500">
              <a:latin typeface="Calibri"/>
              <a:cs typeface="Calibri"/>
            </a:endParaRPr>
          </a:p>
          <a:p>
            <a:pPr marL="242570" indent="-229870">
              <a:lnSpc>
                <a:spcPct val="100000"/>
              </a:lnSpc>
              <a:spcBef>
                <a:spcPts val="400"/>
              </a:spcBef>
              <a:buClr>
                <a:srgbClr val="38B54A"/>
              </a:buClr>
              <a:buChar char="•"/>
              <a:tabLst>
                <a:tab pos="243204" algn="l"/>
              </a:tabLst>
            </a:pPr>
            <a:r>
              <a:rPr sz="2500" spc="-114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acknowledge </a:t>
            </a:r>
            <a:r>
              <a:rPr sz="2500" spc="-25" dirty="0">
                <a:solidFill>
                  <a:srgbClr val="231F20"/>
                </a:solidFill>
                <a:latin typeface="Calibri"/>
                <a:cs typeface="Calibri"/>
              </a:rPr>
              <a:t>Offshore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Wind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Energy</a:t>
            </a:r>
            <a:r>
              <a:rPr sz="25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Certificate</a:t>
            </a:r>
            <a:endParaRPr sz="2500">
              <a:latin typeface="Calibri"/>
              <a:cs typeface="Calibri"/>
            </a:endParaRPr>
          </a:p>
          <a:p>
            <a:pPr marL="242570" indent="-229870">
              <a:lnSpc>
                <a:spcPct val="100000"/>
              </a:lnSpc>
              <a:spcBef>
                <a:spcPts val="400"/>
              </a:spcBef>
              <a:buClr>
                <a:srgbClr val="38B54A"/>
              </a:buClr>
              <a:buChar char="•"/>
              <a:tabLst>
                <a:tab pos="243204" algn="l"/>
              </a:tabLst>
            </a:pP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HS Diploma/GED entry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requirements</a:t>
            </a:r>
            <a:endParaRPr sz="2500">
              <a:latin typeface="Calibri"/>
              <a:cs typeface="Calibri"/>
            </a:endParaRPr>
          </a:p>
          <a:p>
            <a:pPr marL="229870" indent="-217170">
              <a:lnSpc>
                <a:spcPct val="100000"/>
              </a:lnSpc>
              <a:spcBef>
                <a:spcPts val="400"/>
              </a:spcBef>
              <a:buClr>
                <a:srgbClr val="38B54A"/>
              </a:buClr>
              <a:buChar char="•"/>
              <a:tabLst>
                <a:tab pos="230504" algn="l"/>
              </a:tabLst>
            </a:pPr>
            <a:r>
              <a:rPr sz="2500" spc="-60" dirty="0">
                <a:solidFill>
                  <a:srgbClr val="231F20"/>
                </a:solidFill>
                <a:latin typeface="Calibri"/>
                <a:cs typeface="Calibri"/>
              </a:rPr>
              <a:t>Program content </a:t>
            </a:r>
            <a:r>
              <a:rPr sz="2500" spc="-45" dirty="0">
                <a:solidFill>
                  <a:srgbClr val="231F20"/>
                </a:solidFill>
                <a:latin typeface="Calibri"/>
                <a:cs typeface="Calibri"/>
              </a:rPr>
              <a:t>under </a:t>
            </a:r>
            <a:r>
              <a:rPr sz="2500" spc="-55" dirty="0">
                <a:solidFill>
                  <a:srgbClr val="231F20"/>
                </a:solidFill>
                <a:latin typeface="Calibri"/>
                <a:cs typeface="Calibri"/>
              </a:rPr>
              <a:t>development, on-site </a:t>
            </a:r>
            <a:r>
              <a:rPr sz="2500" spc="-40" dirty="0">
                <a:solidFill>
                  <a:srgbClr val="231F20"/>
                </a:solidFill>
                <a:latin typeface="Calibri"/>
                <a:cs typeface="Calibri"/>
              </a:rPr>
              <a:t>wind</a:t>
            </a:r>
            <a:r>
              <a:rPr sz="2500" spc="-3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spc="-45" dirty="0">
                <a:solidFill>
                  <a:srgbClr val="231F20"/>
                </a:solidFill>
                <a:latin typeface="Calibri"/>
                <a:cs typeface="Calibri"/>
              </a:rPr>
              <a:t>tunnel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700" y="6817741"/>
            <a:ext cx="6609715" cy="21844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500" b="1" spc="-5" dirty="0">
                <a:solidFill>
                  <a:srgbClr val="231F20"/>
                </a:solidFill>
                <a:latin typeface="Calibri"/>
                <a:cs typeface="Calibri"/>
              </a:rPr>
              <a:t>New </a:t>
            </a:r>
            <a:r>
              <a:rPr sz="2500" b="1" dirty="0">
                <a:solidFill>
                  <a:srgbClr val="231F20"/>
                </a:solidFill>
                <a:latin typeface="Calibri"/>
                <a:cs typeface="Calibri"/>
              </a:rPr>
              <a:t>England </a:t>
            </a:r>
            <a:r>
              <a:rPr sz="2500" b="1" spc="-15" dirty="0">
                <a:solidFill>
                  <a:srgbClr val="231F20"/>
                </a:solidFill>
                <a:latin typeface="Calibri"/>
                <a:cs typeface="Calibri"/>
              </a:rPr>
              <a:t>Institute </a:t>
            </a:r>
            <a:r>
              <a:rPr sz="2500" b="1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2500" b="1" spc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b="1" spc="-30" dirty="0">
                <a:solidFill>
                  <a:srgbClr val="231F20"/>
                </a:solidFill>
                <a:latin typeface="Calibri"/>
                <a:cs typeface="Calibri"/>
              </a:rPr>
              <a:t>Technology</a:t>
            </a:r>
            <a:endParaRPr sz="2500">
              <a:latin typeface="Calibri"/>
              <a:cs typeface="Calibri"/>
            </a:endParaRPr>
          </a:p>
          <a:p>
            <a:pPr marL="242570" indent="-229870">
              <a:lnSpc>
                <a:spcPct val="100000"/>
              </a:lnSpc>
              <a:spcBef>
                <a:spcPts val="400"/>
              </a:spcBef>
              <a:buClr>
                <a:srgbClr val="38B54A"/>
              </a:buClr>
              <a:buChar char="•"/>
              <a:tabLst>
                <a:tab pos="243204" algn="l"/>
              </a:tabLst>
            </a:pPr>
            <a:r>
              <a:rPr sz="2500" spc="-114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acknowledge </a:t>
            </a:r>
            <a:r>
              <a:rPr sz="2500" spc="-25" dirty="0">
                <a:solidFill>
                  <a:srgbClr val="231F20"/>
                </a:solidFill>
                <a:latin typeface="Calibri"/>
                <a:cs typeface="Calibri"/>
              </a:rPr>
              <a:t>Offshore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Wind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Energy</a:t>
            </a:r>
            <a:r>
              <a:rPr sz="2500" spc="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Certificate</a:t>
            </a:r>
            <a:endParaRPr sz="2500">
              <a:latin typeface="Calibri"/>
              <a:cs typeface="Calibri"/>
            </a:endParaRPr>
          </a:p>
          <a:p>
            <a:pPr marL="242570" indent="-229870">
              <a:lnSpc>
                <a:spcPct val="100000"/>
              </a:lnSpc>
              <a:spcBef>
                <a:spcPts val="400"/>
              </a:spcBef>
              <a:buClr>
                <a:srgbClr val="38B54A"/>
              </a:buClr>
              <a:buChar char="•"/>
              <a:tabLst>
                <a:tab pos="243204" algn="l"/>
              </a:tabLst>
            </a:pP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HS Diploma/GED entry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 requirements</a:t>
            </a:r>
            <a:endParaRPr sz="2500">
              <a:latin typeface="Calibri"/>
              <a:cs typeface="Calibri"/>
            </a:endParaRPr>
          </a:p>
          <a:p>
            <a:pPr marL="242570" marR="444500" indent="-229870">
              <a:lnSpc>
                <a:spcPct val="113300"/>
              </a:lnSpc>
              <a:buClr>
                <a:srgbClr val="38B54A"/>
              </a:buClr>
              <a:buChar char="•"/>
              <a:tabLst>
                <a:tab pos="243204" algn="l"/>
              </a:tabLst>
            </a:pP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30-60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hours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renewable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energy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coursework, 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on-site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wind</a:t>
            </a:r>
            <a:r>
              <a:rPr sz="2500" spc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turbine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32468" y="4659248"/>
            <a:ext cx="6898640" cy="21844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500" b="1" spc="-10" dirty="0">
                <a:solidFill>
                  <a:srgbClr val="231F20"/>
                </a:solidFill>
                <a:latin typeface="Calibri"/>
                <a:cs typeface="Calibri"/>
              </a:rPr>
              <a:t>University </a:t>
            </a:r>
            <a:r>
              <a:rPr sz="2500" b="1" dirty="0">
                <a:solidFill>
                  <a:srgbClr val="231F20"/>
                </a:solidFill>
                <a:latin typeface="Calibri"/>
                <a:cs typeface="Calibri"/>
              </a:rPr>
              <a:t>of Rhode Island</a:t>
            </a:r>
            <a:endParaRPr sz="2500">
              <a:latin typeface="Calibri"/>
              <a:cs typeface="Calibri"/>
            </a:endParaRPr>
          </a:p>
          <a:p>
            <a:pPr marL="242570" indent="-229870">
              <a:lnSpc>
                <a:spcPct val="100000"/>
              </a:lnSpc>
              <a:spcBef>
                <a:spcPts val="400"/>
              </a:spcBef>
              <a:buClr>
                <a:srgbClr val="38B54A"/>
              </a:buClr>
              <a:buChar char="•"/>
              <a:tabLst>
                <a:tab pos="243204" algn="l"/>
              </a:tabLst>
            </a:pP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RI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Energy Fellow</a:t>
            </a:r>
            <a:r>
              <a:rPr sz="2500" spc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Certificate</a:t>
            </a:r>
            <a:endParaRPr sz="2500">
              <a:latin typeface="Calibri"/>
              <a:cs typeface="Calibri"/>
            </a:endParaRPr>
          </a:p>
          <a:p>
            <a:pPr marL="242570" indent="-229870">
              <a:lnSpc>
                <a:spcPct val="100000"/>
              </a:lnSpc>
              <a:spcBef>
                <a:spcPts val="400"/>
              </a:spcBef>
              <a:buClr>
                <a:srgbClr val="38B54A"/>
              </a:buClr>
              <a:buChar char="•"/>
              <a:tabLst>
                <a:tab pos="243204" algn="l"/>
              </a:tabLst>
            </a:pP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BA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or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MA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Degree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entry</a:t>
            </a:r>
            <a:r>
              <a:rPr sz="25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requirement</a:t>
            </a:r>
            <a:endParaRPr sz="2500">
              <a:latin typeface="Calibri"/>
              <a:cs typeface="Calibri"/>
            </a:endParaRPr>
          </a:p>
          <a:p>
            <a:pPr marL="242570" marR="5080" indent="-229870">
              <a:lnSpc>
                <a:spcPct val="113300"/>
              </a:lnSpc>
              <a:buClr>
                <a:srgbClr val="38B54A"/>
              </a:buClr>
              <a:buChar char="•"/>
              <a:tabLst>
                <a:tab pos="243204" algn="l"/>
              </a:tabLst>
            </a:pP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6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Academic Credits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classroom,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400-600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hours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of 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internships,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mentoring,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site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visits,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and policy</a:t>
            </a:r>
            <a:r>
              <a:rPr sz="25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events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32468" y="7250048"/>
            <a:ext cx="7125334" cy="17526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500" b="1" spc="-10" dirty="0">
                <a:solidFill>
                  <a:srgbClr val="231F20"/>
                </a:solidFill>
                <a:latin typeface="Calibri"/>
                <a:cs typeface="Calibri"/>
              </a:rPr>
              <a:t>Associations, </a:t>
            </a:r>
            <a:r>
              <a:rPr sz="2500" b="1" dirty="0">
                <a:solidFill>
                  <a:srgbClr val="231F20"/>
                </a:solidFill>
                <a:latin typeface="Calibri"/>
                <a:cs typeface="Calibri"/>
              </a:rPr>
              <a:t>Businesses, and </a:t>
            </a:r>
            <a:r>
              <a:rPr sz="2500" b="1" spc="-35" dirty="0">
                <a:solidFill>
                  <a:srgbClr val="231F20"/>
                </a:solidFill>
                <a:latin typeface="Calibri"/>
                <a:cs typeface="Calibri"/>
              </a:rPr>
              <a:t>Trades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Incumbent,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underemployed,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unemployed</a:t>
            </a:r>
            <a:r>
              <a:rPr sz="25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231F20"/>
                </a:solidFill>
                <a:latin typeface="Calibri"/>
                <a:cs typeface="Calibri"/>
              </a:rPr>
              <a:t>workers:</a:t>
            </a:r>
            <a:endParaRPr sz="2500">
              <a:latin typeface="Calibri"/>
              <a:cs typeface="Calibri"/>
            </a:endParaRPr>
          </a:p>
          <a:p>
            <a:pPr marL="1156970" indent="-229870">
              <a:lnSpc>
                <a:spcPct val="100000"/>
              </a:lnSpc>
              <a:spcBef>
                <a:spcPts val="400"/>
              </a:spcBef>
              <a:buClr>
                <a:srgbClr val="38B54A"/>
              </a:buClr>
              <a:buChar char="•"/>
              <a:tabLst>
                <a:tab pos="1157605" algn="l"/>
              </a:tabLst>
            </a:pP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Marine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231F20"/>
                </a:solidFill>
                <a:latin typeface="Calibri"/>
                <a:cs typeface="Calibri"/>
              </a:rPr>
              <a:t>Safety</a:t>
            </a:r>
            <a:endParaRPr sz="2500">
              <a:latin typeface="Calibri"/>
              <a:cs typeface="Calibri"/>
            </a:endParaRPr>
          </a:p>
          <a:p>
            <a:pPr marL="1156970" indent="-229870">
              <a:lnSpc>
                <a:spcPct val="100000"/>
              </a:lnSpc>
              <a:spcBef>
                <a:spcPts val="400"/>
              </a:spcBef>
              <a:buClr>
                <a:srgbClr val="38B54A"/>
              </a:buClr>
              <a:buChar char="•"/>
              <a:tabLst>
                <a:tab pos="1157605" algn="l"/>
              </a:tabLst>
            </a:pPr>
            <a:r>
              <a:rPr sz="2500" spc="-45" dirty="0">
                <a:solidFill>
                  <a:srgbClr val="231F20"/>
                </a:solidFill>
                <a:latin typeface="Calibri"/>
                <a:cs typeface="Calibri"/>
              </a:rPr>
              <a:t>SPRAT </a:t>
            </a:r>
            <a:r>
              <a:rPr sz="2500" spc="-30" dirty="0">
                <a:solidFill>
                  <a:srgbClr val="231F20"/>
                </a:solidFill>
                <a:latin typeface="Calibri"/>
                <a:cs typeface="Calibri"/>
              </a:rPr>
              <a:t>Training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-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working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sz="25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heights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xfrm>
            <a:off x="901700" y="2246630"/>
            <a:ext cx="7980680" cy="72886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FIRST </a:t>
            </a:r>
            <a:r>
              <a:rPr spc="65" dirty="0"/>
              <a:t>YEAR </a:t>
            </a:r>
            <a:r>
              <a:rPr spc="50" dirty="0"/>
              <a:t>OF </a:t>
            </a:r>
            <a:r>
              <a:rPr spc="65" dirty="0"/>
              <a:t>REAL </a:t>
            </a:r>
            <a:r>
              <a:rPr spc="75" dirty="0"/>
              <a:t>JOBS </a:t>
            </a:r>
            <a:r>
              <a:rPr spc="50" dirty="0"/>
              <a:t>RI</a:t>
            </a:r>
            <a:r>
              <a:rPr spc="350" dirty="0"/>
              <a:t> </a:t>
            </a:r>
            <a:r>
              <a:rPr spc="100" dirty="0"/>
              <a:t>OFFSHORE</a:t>
            </a:r>
          </a:p>
          <a:p>
            <a:pPr marL="19685">
              <a:lnSpc>
                <a:spcPct val="100000"/>
              </a:lnSpc>
            </a:pPr>
            <a:r>
              <a:rPr spc="75" dirty="0"/>
              <a:t>WIND </a:t>
            </a:r>
            <a:r>
              <a:rPr spc="80" dirty="0"/>
              <a:t>GRANT </a:t>
            </a:r>
            <a:r>
              <a:rPr spc="75" dirty="0"/>
              <a:t>CONCLUDES </a:t>
            </a:r>
            <a:r>
              <a:rPr spc="90" dirty="0"/>
              <a:t>SEPTEMBER </a:t>
            </a:r>
            <a:r>
              <a:rPr spc="-5" dirty="0"/>
              <a:t>30,</a:t>
            </a:r>
            <a:r>
              <a:rPr spc="160" dirty="0"/>
              <a:t> </a:t>
            </a:r>
            <a:r>
              <a:rPr spc="-5" dirty="0"/>
              <a:t>2018</a:t>
            </a:r>
          </a:p>
          <a:p>
            <a:pPr marL="12700" marR="46990">
              <a:lnSpc>
                <a:spcPct val="120800"/>
              </a:lnSpc>
              <a:spcBef>
                <a:spcPts val="575"/>
              </a:spcBef>
            </a:pPr>
            <a:r>
              <a:rPr sz="2500" spc="-55" dirty="0">
                <a:solidFill>
                  <a:srgbClr val="231F20"/>
                </a:solidFill>
              </a:rPr>
              <a:t>Comprehensive </a:t>
            </a:r>
            <a:r>
              <a:rPr sz="2500" spc="-45" dirty="0">
                <a:solidFill>
                  <a:srgbClr val="231F20"/>
                </a:solidFill>
              </a:rPr>
              <a:t>Plan </a:t>
            </a:r>
            <a:r>
              <a:rPr sz="2500" spc="-40" dirty="0">
                <a:solidFill>
                  <a:srgbClr val="231F20"/>
                </a:solidFill>
              </a:rPr>
              <a:t>to </a:t>
            </a:r>
            <a:r>
              <a:rPr sz="2500" spc="-25" dirty="0">
                <a:solidFill>
                  <a:srgbClr val="231F20"/>
                </a:solidFill>
              </a:rPr>
              <a:t>be </a:t>
            </a:r>
            <a:r>
              <a:rPr sz="2500" spc="-60" dirty="0">
                <a:solidFill>
                  <a:srgbClr val="231F20"/>
                </a:solidFill>
              </a:rPr>
              <a:t>presented </a:t>
            </a:r>
            <a:r>
              <a:rPr sz="2500" spc="-45" dirty="0">
                <a:solidFill>
                  <a:srgbClr val="231F20"/>
                </a:solidFill>
              </a:rPr>
              <a:t>that </a:t>
            </a:r>
            <a:r>
              <a:rPr sz="2500" spc="-50" dirty="0">
                <a:solidFill>
                  <a:srgbClr val="231F20"/>
                </a:solidFill>
              </a:rPr>
              <a:t>highlights </a:t>
            </a:r>
            <a:r>
              <a:rPr sz="2500" spc="-60" dirty="0">
                <a:solidFill>
                  <a:srgbClr val="231F20"/>
                </a:solidFill>
              </a:rPr>
              <a:t>work  </a:t>
            </a:r>
            <a:r>
              <a:rPr sz="2500" spc="-50" dirty="0">
                <a:solidFill>
                  <a:srgbClr val="231F20"/>
                </a:solidFill>
              </a:rPr>
              <a:t>addressed throughout </a:t>
            </a:r>
            <a:r>
              <a:rPr sz="2500" spc="-35" dirty="0">
                <a:solidFill>
                  <a:srgbClr val="231F20"/>
                </a:solidFill>
              </a:rPr>
              <a:t>the </a:t>
            </a:r>
            <a:r>
              <a:rPr sz="2500" spc="-50" dirty="0">
                <a:solidFill>
                  <a:srgbClr val="231F20"/>
                </a:solidFill>
              </a:rPr>
              <a:t>year </a:t>
            </a:r>
            <a:r>
              <a:rPr sz="2500" spc="-45" dirty="0">
                <a:solidFill>
                  <a:srgbClr val="231F20"/>
                </a:solidFill>
              </a:rPr>
              <a:t>including business</a:t>
            </a:r>
            <a:r>
              <a:rPr sz="2500" spc="-425" dirty="0">
                <a:solidFill>
                  <a:srgbClr val="231F20"/>
                </a:solidFill>
              </a:rPr>
              <a:t> </a:t>
            </a:r>
            <a:r>
              <a:rPr sz="2500" spc="-50" dirty="0">
                <a:solidFill>
                  <a:srgbClr val="231F20"/>
                </a:solidFill>
              </a:rPr>
              <a:t>partnerships  </a:t>
            </a:r>
            <a:r>
              <a:rPr sz="2500" b="0" i="1" dirty="0">
                <a:solidFill>
                  <a:srgbClr val="231F20"/>
                </a:solidFill>
                <a:latin typeface="Calibri"/>
                <a:cs typeface="Calibri"/>
              </a:rPr>
              <a:t>Primary </a:t>
            </a:r>
            <a:r>
              <a:rPr sz="2500" b="0" i="1" spc="-5" dirty="0">
                <a:solidFill>
                  <a:srgbClr val="231F20"/>
                </a:solidFill>
                <a:latin typeface="Calibri"/>
                <a:cs typeface="Calibri"/>
              </a:rPr>
              <a:t>and Secondary Career </a:t>
            </a:r>
            <a:r>
              <a:rPr sz="2500" b="0" i="1" spc="-15" dirty="0">
                <a:solidFill>
                  <a:srgbClr val="231F20"/>
                </a:solidFill>
                <a:latin typeface="Calibri"/>
                <a:cs typeface="Calibri"/>
              </a:rPr>
              <a:t>Pathways </a:t>
            </a:r>
            <a:r>
              <a:rPr sz="2500" b="0" i="1" spc="-10" dirty="0">
                <a:solidFill>
                  <a:srgbClr val="231F20"/>
                </a:solidFill>
                <a:latin typeface="Calibri"/>
                <a:cs typeface="Calibri"/>
              </a:rPr>
              <a:t>Established</a:t>
            </a:r>
            <a:endParaRPr sz="2500" dirty="0">
              <a:latin typeface="Calibri"/>
              <a:cs typeface="Calibri"/>
            </a:endParaRPr>
          </a:p>
          <a:p>
            <a:pPr marL="242570" marR="542290" indent="-229870">
              <a:lnSpc>
                <a:spcPct val="113300"/>
              </a:lnSpc>
              <a:buClr>
                <a:srgbClr val="38B54A"/>
              </a:buClr>
              <a:buChar char="•"/>
              <a:tabLst>
                <a:tab pos="243204" algn="l"/>
              </a:tabLst>
            </a:pPr>
            <a:r>
              <a:rPr sz="2000" b="0" spc="-10" dirty="0">
                <a:solidFill>
                  <a:srgbClr val="231F20"/>
                </a:solidFill>
                <a:latin typeface="Calibri"/>
                <a:cs typeface="Calibri"/>
              </a:rPr>
              <a:t>Defined </a:t>
            </a:r>
            <a:r>
              <a:rPr sz="2000" b="0" spc="-5" dirty="0">
                <a:solidFill>
                  <a:srgbClr val="231F20"/>
                </a:solidFill>
                <a:latin typeface="Calibri"/>
                <a:cs typeface="Calibri"/>
              </a:rPr>
              <a:t>high school </a:t>
            </a:r>
            <a:r>
              <a:rPr sz="2000" b="0" spc="-10" dirty="0">
                <a:solidFill>
                  <a:srgbClr val="231F20"/>
                </a:solidFill>
                <a:latin typeface="Calibri"/>
                <a:cs typeface="Calibri"/>
              </a:rPr>
              <a:t>certification </a:t>
            </a:r>
            <a:r>
              <a:rPr sz="2000" b="0" dirty="0">
                <a:solidFill>
                  <a:srgbClr val="231F20"/>
                </a:solidFill>
                <a:latin typeface="Calibri"/>
                <a:cs typeface="Calibri"/>
              </a:rPr>
              <a:t>curriculum </a:t>
            </a:r>
            <a:r>
              <a:rPr sz="2000" b="0" spc="-10" dirty="0">
                <a:solidFill>
                  <a:srgbClr val="231F20"/>
                </a:solidFill>
                <a:latin typeface="Calibri"/>
                <a:cs typeface="Calibri"/>
              </a:rPr>
              <a:t>at </a:t>
            </a:r>
            <a:r>
              <a:rPr sz="2000" b="0" dirty="0">
                <a:solidFill>
                  <a:srgbClr val="231F20"/>
                </a:solidFill>
                <a:latin typeface="Calibri"/>
                <a:cs typeface="Calibri"/>
              </a:rPr>
              <a:t>the  North </a:t>
            </a:r>
            <a:r>
              <a:rPr sz="2000" b="0" spc="-10" dirty="0">
                <a:solidFill>
                  <a:srgbClr val="231F20"/>
                </a:solidFill>
                <a:latin typeface="Calibri"/>
                <a:cs typeface="Calibri"/>
              </a:rPr>
              <a:t>Kingstown </a:t>
            </a:r>
            <a:r>
              <a:rPr sz="2000" b="0" spc="-5" dirty="0">
                <a:solidFill>
                  <a:srgbClr val="231F20"/>
                </a:solidFill>
                <a:latin typeface="Calibri"/>
                <a:cs typeface="Calibri"/>
              </a:rPr>
              <a:t>High School and </a:t>
            </a:r>
            <a:r>
              <a:rPr sz="2000" b="0" spc="-10" dirty="0">
                <a:solidFill>
                  <a:srgbClr val="231F20"/>
                </a:solidFill>
                <a:latin typeface="Calibri"/>
                <a:cs typeface="Calibri"/>
              </a:rPr>
              <a:t>at </a:t>
            </a:r>
            <a:r>
              <a:rPr sz="2000" b="0" spc="-15" dirty="0">
                <a:solidFill>
                  <a:srgbClr val="231F20"/>
                </a:solidFill>
                <a:latin typeface="Calibri"/>
                <a:cs typeface="Calibri"/>
              </a:rPr>
              <a:t>Rocky </a:t>
            </a:r>
            <a:r>
              <a:rPr sz="2000" b="0" spc="-5" dirty="0">
                <a:solidFill>
                  <a:srgbClr val="231F20"/>
                </a:solidFill>
                <a:latin typeface="Calibri"/>
                <a:cs typeface="Calibri"/>
              </a:rPr>
              <a:t>Hill School in  </a:t>
            </a:r>
            <a:r>
              <a:rPr sz="2000" b="0" spc="-15" dirty="0">
                <a:solidFill>
                  <a:srgbClr val="231F20"/>
                </a:solidFill>
                <a:latin typeface="Calibri"/>
                <a:cs typeface="Calibri"/>
              </a:rPr>
              <a:t>collaboration </a:t>
            </a:r>
            <a:r>
              <a:rPr sz="2000" b="0" dirty="0">
                <a:solidFill>
                  <a:srgbClr val="231F20"/>
                </a:solidFill>
                <a:latin typeface="Calibri"/>
                <a:cs typeface="Calibri"/>
              </a:rPr>
              <a:t>with RI </a:t>
            </a:r>
            <a:r>
              <a:rPr sz="2000" b="0" spc="-10" dirty="0">
                <a:solidFill>
                  <a:srgbClr val="231F20"/>
                </a:solidFill>
                <a:latin typeface="Calibri"/>
                <a:cs typeface="Calibri"/>
              </a:rPr>
              <a:t>Department </a:t>
            </a:r>
            <a:r>
              <a:rPr sz="2000" b="0" spc="-5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2000" b="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000" b="0" spc="-20" dirty="0">
                <a:solidFill>
                  <a:srgbClr val="231F20"/>
                </a:solidFill>
                <a:latin typeface="Calibri"/>
                <a:cs typeface="Calibri"/>
              </a:rPr>
              <a:t>Education</a:t>
            </a:r>
            <a:endParaRPr sz="2000" dirty="0">
              <a:latin typeface="Calibri"/>
              <a:cs typeface="Calibri"/>
            </a:endParaRPr>
          </a:p>
          <a:p>
            <a:pPr marL="242570" indent="-229870">
              <a:lnSpc>
                <a:spcPct val="100000"/>
              </a:lnSpc>
              <a:spcBef>
                <a:spcPts val="850"/>
              </a:spcBef>
              <a:buClr>
                <a:srgbClr val="38B54A"/>
              </a:buClr>
              <a:buChar char="•"/>
              <a:tabLst>
                <a:tab pos="243204" algn="l"/>
              </a:tabLst>
            </a:pPr>
            <a:r>
              <a:rPr sz="2000" b="0" spc="-10" dirty="0">
                <a:solidFill>
                  <a:srgbClr val="231F20"/>
                </a:solidFill>
                <a:latin typeface="Calibri"/>
                <a:cs typeface="Calibri"/>
              </a:rPr>
              <a:t>Conducted </a:t>
            </a:r>
            <a:r>
              <a:rPr sz="2000" b="0" spc="-15" dirty="0">
                <a:solidFill>
                  <a:srgbClr val="231F20"/>
                </a:solidFill>
                <a:latin typeface="Calibri"/>
                <a:cs typeface="Calibri"/>
              </a:rPr>
              <a:t>Beta </a:t>
            </a:r>
            <a:r>
              <a:rPr sz="2000" b="0" spc="-5" dirty="0">
                <a:solidFill>
                  <a:srgbClr val="231F20"/>
                </a:solidFill>
                <a:latin typeface="Calibri"/>
                <a:cs typeface="Calibri"/>
              </a:rPr>
              <a:t>Field</a:t>
            </a:r>
            <a:r>
              <a:rPr sz="2000" b="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000" b="0" spc="-35" dirty="0">
                <a:solidFill>
                  <a:srgbClr val="231F20"/>
                </a:solidFill>
                <a:latin typeface="Calibri"/>
                <a:cs typeface="Calibri"/>
              </a:rPr>
              <a:t>Trips</a:t>
            </a:r>
            <a:endParaRPr sz="2000" dirty="0">
              <a:latin typeface="Calibri"/>
              <a:cs typeface="Calibri"/>
            </a:endParaRPr>
          </a:p>
          <a:p>
            <a:pPr marL="1156970" lvl="1" indent="-229870">
              <a:lnSpc>
                <a:spcPct val="100000"/>
              </a:lnSpc>
              <a:spcBef>
                <a:spcPts val="400"/>
              </a:spcBef>
              <a:buClr>
                <a:srgbClr val="38B54A"/>
              </a:buClr>
              <a:buChar char="•"/>
              <a:tabLst>
                <a:tab pos="1157605" algn="l"/>
              </a:tabLst>
            </a:pPr>
            <a:r>
              <a:rPr sz="2000" dirty="0">
                <a:solidFill>
                  <a:srgbClr val="231F20"/>
                </a:solidFill>
                <a:latin typeface="Calibri"/>
                <a:cs typeface="Calibri"/>
              </a:rPr>
              <a:t>URI </a:t>
            </a:r>
            <a:r>
              <a:rPr sz="2000" spc="-15" dirty="0">
                <a:solidFill>
                  <a:srgbClr val="231F20"/>
                </a:solidFill>
                <a:latin typeface="Calibri"/>
                <a:cs typeface="Calibri"/>
              </a:rPr>
              <a:t>Coastal Resource</a:t>
            </a:r>
            <a:r>
              <a:rPr sz="2000" spc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31F20"/>
                </a:solidFill>
                <a:latin typeface="Calibri"/>
                <a:cs typeface="Calibri"/>
              </a:rPr>
              <a:t>Center</a:t>
            </a:r>
            <a:endParaRPr sz="2000" dirty="0">
              <a:latin typeface="Calibri"/>
              <a:cs typeface="Calibri"/>
            </a:endParaRPr>
          </a:p>
          <a:p>
            <a:pPr marL="1156970" lvl="1" indent="-229870">
              <a:lnSpc>
                <a:spcPct val="100000"/>
              </a:lnSpc>
              <a:spcBef>
                <a:spcPts val="400"/>
              </a:spcBef>
              <a:buClr>
                <a:srgbClr val="38B54A"/>
              </a:buClr>
              <a:buChar char="•"/>
              <a:tabLst>
                <a:tab pos="1157605" algn="l"/>
              </a:tabLst>
            </a:pPr>
            <a:r>
              <a:rPr sz="2000" dirty="0">
                <a:solidFill>
                  <a:srgbClr val="231F20"/>
                </a:solidFill>
                <a:latin typeface="Calibri"/>
                <a:cs typeface="Calibri"/>
              </a:rPr>
              <a:t>Block Island Wind </a:t>
            </a:r>
            <a:r>
              <a:rPr sz="2000" spc="-20" dirty="0">
                <a:solidFill>
                  <a:srgbClr val="231F20"/>
                </a:solidFill>
                <a:latin typeface="Calibri"/>
                <a:cs typeface="Calibri"/>
              </a:rPr>
              <a:t>Farm</a:t>
            </a:r>
            <a:r>
              <a:rPr sz="2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31F20"/>
                </a:solidFill>
                <a:latin typeface="Calibri"/>
                <a:cs typeface="Calibri"/>
              </a:rPr>
              <a:t>(9/12/18)</a:t>
            </a:r>
            <a:endParaRPr sz="2000" dirty="0">
              <a:latin typeface="Calibri"/>
              <a:cs typeface="Calibri"/>
            </a:endParaRPr>
          </a:p>
          <a:p>
            <a:pPr marL="242570" indent="-229870">
              <a:lnSpc>
                <a:spcPct val="100000"/>
              </a:lnSpc>
              <a:spcBef>
                <a:spcPts val="850"/>
              </a:spcBef>
              <a:buClr>
                <a:srgbClr val="38B54A"/>
              </a:buClr>
              <a:buChar char="•"/>
              <a:tabLst>
                <a:tab pos="243204" algn="l"/>
              </a:tabLst>
            </a:pPr>
            <a:r>
              <a:rPr sz="2000" b="0" spc="-5" dirty="0">
                <a:solidFill>
                  <a:srgbClr val="231F20"/>
                </a:solidFill>
                <a:latin typeface="Calibri"/>
                <a:cs typeface="Calibri"/>
              </a:rPr>
              <a:t>Purchased </a:t>
            </a:r>
            <a:r>
              <a:rPr sz="2000" b="0" i="1" dirty="0">
                <a:solidFill>
                  <a:srgbClr val="231F20"/>
                </a:solidFill>
                <a:latin typeface="Calibri"/>
                <a:cs typeface="Calibri"/>
              </a:rPr>
              <a:t>KidWind</a:t>
            </a:r>
            <a:r>
              <a:rPr sz="2000" b="0" i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231F20"/>
                </a:solidFill>
                <a:latin typeface="Calibri"/>
                <a:cs typeface="Calibri"/>
              </a:rPr>
              <a:t>Curriculum</a:t>
            </a:r>
            <a:endParaRPr sz="2000" dirty="0">
              <a:latin typeface="Calibri"/>
              <a:cs typeface="Calibri"/>
            </a:endParaRPr>
          </a:p>
          <a:p>
            <a:pPr marL="242570" indent="-229870">
              <a:lnSpc>
                <a:spcPct val="100000"/>
              </a:lnSpc>
              <a:spcBef>
                <a:spcPts val="850"/>
              </a:spcBef>
              <a:buClr>
                <a:srgbClr val="38B54A"/>
              </a:buClr>
              <a:buChar char="•"/>
              <a:tabLst>
                <a:tab pos="243204" algn="l"/>
              </a:tabLst>
            </a:pPr>
            <a:r>
              <a:rPr sz="2000" b="0" spc="-15" dirty="0">
                <a:solidFill>
                  <a:srgbClr val="231F20"/>
                </a:solidFill>
                <a:latin typeface="Calibri"/>
                <a:cs typeface="Calibri"/>
              </a:rPr>
              <a:t>Created </a:t>
            </a:r>
            <a:r>
              <a:rPr sz="2000" b="0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2000" b="0" spc="-15" dirty="0">
                <a:solidFill>
                  <a:srgbClr val="231F20"/>
                </a:solidFill>
                <a:latin typeface="Calibri"/>
                <a:cs typeface="Calibri"/>
              </a:rPr>
              <a:t>database </a:t>
            </a:r>
            <a:r>
              <a:rPr sz="2000" b="0" spc="-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2000" b="0" dirty="0">
                <a:solidFill>
                  <a:srgbClr val="231F20"/>
                </a:solidFill>
                <a:latin typeface="Calibri"/>
                <a:cs typeface="Calibri"/>
              </a:rPr>
              <a:t>600+ Rhode Island </a:t>
            </a:r>
            <a:r>
              <a:rPr sz="2000" b="0" spc="-5" dirty="0">
                <a:solidFill>
                  <a:srgbClr val="231F20"/>
                </a:solidFill>
                <a:latin typeface="Calibri"/>
                <a:cs typeface="Calibri"/>
              </a:rPr>
              <a:t>based</a:t>
            </a:r>
            <a:r>
              <a:rPr sz="2000" b="0" spc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231F20"/>
                </a:solidFill>
                <a:latin typeface="Calibri"/>
                <a:cs typeface="Calibri"/>
              </a:rPr>
              <a:t>companies</a:t>
            </a:r>
            <a:endParaRPr sz="2000" dirty="0">
              <a:latin typeface="Calibri"/>
              <a:cs typeface="Calibri"/>
            </a:endParaRPr>
          </a:p>
          <a:p>
            <a:pPr marL="242570" marR="168275" indent="-229870">
              <a:lnSpc>
                <a:spcPct val="113300"/>
              </a:lnSpc>
              <a:spcBef>
                <a:spcPts val="450"/>
              </a:spcBef>
              <a:buClr>
                <a:srgbClr val="38B54A"/>
              </a:buClr>
              <a:buChar char="•"/>
              <a:tabLst>
                <a:tab pos="243204" algn="l"/>
              </a:tabLst>
            </a:pPr>
            <a:r>
              <a:rPr sz="2000" b="0" spc="-10" dirty="0">
                <a:solidFill>
                  <a:srgbClr val="231F20"/>
                </a:solidFill>
                <a:latin typeface="Calibri"/>
                <a:cs typeface="Calibri"/>
              </a:rPr>
              <a:t>Conducted </a:t>
            </a:r>
            <a:r>
              <a:rPr sz="2000" b="0" spc="-5" dirty="0">
                <a:solidFill>
                  <a:srgbClr val="231F20"/>
                </a:solidFill>
                <a:latin typeface="Calibri"/>
                <a:cs typeface="Calibri"/>
              </a:rPr>
              <a:t>an </a:t>
            </a:r>
            <a:r>
              <a:rPr sz="2000" b="0" spc="-25" dirty="0">
                <a:solidFill>
                  <a:srgbClr val="231F20"/>
                </a:solidFill>
                <a:latin typeface="Calibri"/>
                <a:cs typeface="Calibri"/>
              </a:rPr>
              <a:t>Offshore </a:t>
            </a:r>
            <a:r>
              <a:rPr sz="2000" b="0" dirty="0">
                <a:solidFill>
                  <a:srgbClr val="231F20"/>
                </a:solidFill>
                <a:latin typeface="Calibri"/>
                <a:cs typeface="Calibri"/>
              </a:rPr>
              <a:t>Wind </a:t>
            </a:r>
            <a:r>
              <a:rPr sz="2000" b="0" spc="-20" dirty="0">
                <a:solidFill>
                  <a:srgbClr val="231F20"/>
                </a:solidFill>
                <a:latin typeface="Calibri"/>
                <a:cs typeface="Calibri"/>
              </a:rPr>
              <a:t>Farm </a:t>
            </a:r>
            <a:r>
              <a:rPr sz="2000" b="0" spc="-5" dirty="0">
                <a:solidFill>
                  <a:srgbClr val="231F20"/>
                </a:solidFill>
                <a:latin typeface="Calibri"/>
                <a:cs typeface="Calibri"/>
              </a:rPr>
              <a:t>Supply Chain Summit  </a:t>
            </a:r>
            <a:r>
              <a:rPr sz="2000" b="0" dirty="0">
                <a:solidFill>
                  <a:srgbClr val="231F20"/>
                </a:solidFill>
                <a:latin typeface="Calibri"/>
                <a:cs typeface="Calibri"/>
              </a:rPr>
              <a:t>with 100+ </a:t>
            </a:r>
            <a:r>
              <a:rPr sz="2000" b="0" spc="-5" dirty="0">
                <a:solidFill>
                  <a:srgbClr val="231F20"/>
                </a:solidFill>
                <a:latin typeface="Calibri"/>
                <a:cs typeface="Calibri"/>
              </a:rPr>
              <a:t>business, </a:t>
            </a:r>
            <a:r>
              <a:rPr sz="2000" b="0" spc="-10" dirty="0">
                <a:solidFill>
                  <a:srgbClr val="231F20"/>
                </a:solidFill>
                <a:latin typeface="Calibri"/>
                <a:cs typeface="Calibri"/>
              </a:rPr>
              <a:t>government, </a:t>
            </a:r>
            <a:r>
              <a:rPr sz="2000" b="0" spc="-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2000" b="0" spc="-10" dirty="0">
                <a:solidFill>
                  <a:srgbClr val="231F20"/>
                </a:solidFill>
                <a:latin typeface="Calibri"/>
                <a:cs typeface="Calibri"/>
              </a:rPr>
              <a:t>educational</a:t>
            </a:r>
            <a:r>
              <a:rPr sz="2000" b="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231F20"/>
                </a:solidFill>
                <a:latin typeface="Calibri"/>
                <a:cs typeface="Calibri"/>
              </a:rPr>
              <a:t>partners</a:t>
            </a:r>
            <a:endParaRPr lang="en-US" sz="2000" b="0" spc="-10" dirty="0">
              <a:solidFill>
                <a:srgbClr val="231F20"/>
              </a:solidFill>
              <a:latin typeface="Calibri"/>
              <a:cs typeface="Calibri"/>
            </a:endParaRPr>
          </a:p>
          <a:p>
            <a:pPr marL="242570" marR="168275" indent="-229870">
              <a:lnSpc>
                <a:spcPct val="113300"/>
              </a:lnSpc>
              <a:spcBef>
                <a:spcPts val="450"/>
              </a:spcBef>
              <a:buClr>
                <a:srgbClr val="38B54A"/>
              </a:buClr>
              <a:buChar char="•"/>
              <a:tabLst>
                <a:tab pos="243204" algn="l"/>
              </a:tabLst>
            </a:pPr>
            <a:r>
              <a:rPr lang="en-US" sz="2000" b="0" spc="-10" dirty="0">
                <a:solidFill>
                  <a:srgbClr val="231F20"/>
                </a:solidFill>
              </a:rPr>
              <a:t>Created a new and dynamic state-wide </a:t>
            </a:r>
            <a:r>
              <a:rPr lang="en-US" sz="2000" b="0" i="1" spc="-10" dirty="0" err="1">
                <a:solidFill>
                  <a:srgbClr val="231F20"/>
                </a:solidFill>
              </a:rPr>
              <a:t>WindWinRI</a:t>
            </a:r>
            <a:r>
              <a:rPr lang="en-US" sz="2000" b="0" spc="-10" dirty="0">
                <a:solidFill>
                  <a:srgbClr val="231F20"/>
                </a:solidFill>
              </a:rPr>
              <a:t> identity and logo that captures the essence of RI’s leading role within the </a:t>
            </a:r>
            <a:r>
              <a:rPr lang="en-US" sz="2000" b="0" spc="-10">
                <a:solidFill>
                  <a:srgbClr val="231F20"/>
                </a:solidFill>
              </a:rPr>
              <a:t>Offshore Wind </a:t>
            </a:r>
            <a:r>
              <a:rPr lang="en-US" sz="2000" b="0" spc="-10" dirty="0">
                <a:solidFill>
                  <a:srgbClr val="231F20"/>
                </a:solidFill>
              </a:rPr>
              <a:t>education</a:t>
            </a:r>
            <a:r>
              <a:rPr lang="en-US" sz="2000" b="0" spc="-10">
                <a:solidFill>
                  <a:srgbClr val="231F20"/>
                </a:solidFill>
              </a:rPr>
              <a:t>, training, </a:t>
            </a:r>
            <a:r>
              <a:rPr lang="en-US" sz="2000" b="0" spc="-10" dirty="0">
                <a:solidFill>
                  <a:srgbClr val="231F20"/>
                </a:solidFill>
              </a:rPr>
              <a:t>and economic development.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561975"/>
            <a:ext cx="17776190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2655">
              <a:lnSpc>
                <a:spcPts val="4000"/>
              </a:lnSpc>
              <a:spcBef>
                <a:spcPts val="100"/>
              </a:spcBef>
            </a:pPr>
            <a:r>
              <a:rPr spc="100" dirty="0"/>
              <a:t>RHODE ISLAND OFFSHORE </a:t>
            </a:r>
            <a:r>
              <a:rPr spc="90" dirty="0"/>
              <a:t>WIND</a:t>
            </a:r>
            <a:r>
              <a:rPr spc="229" dirty="0"/>
              <a:t> </a:t>
            </a:r>
            <a:r>
              <a:rPr spc="90" dirty="0"/>
              <a:t>ENERGY</a:t>
            </a:r>
          </a:p>
          <a:p>
            <a:pPr marL="914400">
              <a:lnSpc>
                <a:spcPts val="3400"/>
              </a:lnSpc>
            </a:pPr>
            <a:r>
              <a:rPr sz="3000" b="0" i="1" spc="-20" dirty="0">
                <a:latin typeface="Calibri"/>
                <a:cs typeface="Calibri"/>
              </a:rPr>
              <a:t>Next</a:t>
            </a:r>
            <a:r>
              <a:rPr sz="3000" b="0" i="1" spc="-5" dirty="0">
                <a:latin typeface="Calibri"/>
                <a:cs typeface="Calibri"/>
              </a:rPr>
              <a:t> </a:t>
            </a:r>
            <a:r>
              <a:rPr sz="3000" b="0" i="1" spc="-15" dirty="0">
                <a:latin typeface="Calibri"/>
                <a:cs typeface="Calibri"/>
              </a:rPr>
              <a:t>Steps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89669" y="2063750"/>
            <a:ext cx="7333615" cy="715518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540"/>
              </a:spcBef>
            </a:pPr>
            <a:r>
              <a:rPr sz="3000" b="1" spc="75" dirty="0">
                <a:solidFill>
                  <a:srgbClr val="39A8DF"/>
                </a:solidFill>
                <a:latin typeface="Calibri"/>
                <a:cs typeface="Calibri"/>
              </a:rPr>
              <a:t>SECOND </a:t>
            </a:r>
            <a:r>
              <a:rPr sz="3000" b="1" spc="65" dirty="0">
                <a:solidFill>
                  <a:srgbClr val="39A8DF"/>
                </a:solidFill>
                <a:latin typeface="Calibri"/>
                <a:cs typeface="Calibri"/>
              </a:rPr>
              <a:t>YEAR </a:t>
            </a:r>
            <a:r>
              <a:rPr sz="3000" b="1" spc="85" dirty="0">
                <a:solidFill>
                  <a:srgbClr val="39A8DF"/>
                </a:solidFill>
                <a:latin typeface="Calibri"/>
                <a:cs typeface="Calibri"/>
              </a:rPr>
              <a:t>EXPECTED</a:t>
            </a:r>
            <a:r>
              <a:rPr sz="3000" b="1" spc="200" dirty="0">
                <a:solidFill>
                  <a:srgbClr val="39A8DF"/>
                </a:solidFill>
                <a:latin typeface="Calibri"/>
                <a:cs typeface="Calibri"/>
              </a:rPr>
              <a:t> </a:t>
            </a:r>
            <a:r>
              <a:rPr sz="3000" b="1" spc="75" dirty="0">
                <a:solidFill>
                  <a:srgbClr val="39A8DF"/>
                </a:solidFill>
                <a:latin typeface="Calibri"/>
                <a:cs typeface="Calibri"/>
              </a:rPr>
              <a:t>OUTCOMES</a:t>
            </a:r>
            <a:endParaRPr sz="3000">
              <a:latin typeface="Calibri"/>
              <a:cs typeface="Calibri"/>
            </a:endParaRPr>
          </a:p>
          <a:p>
            <a:pPr marL="242570" marR="5080" indent="-229870">
              <a:lnSpc>
                <a:spcPct val="113300"/>
              </a:lnSpc>
              <a:spcBef>
                <a:spcPts val="800"/>
              </a:spcBef>
              <a:buClr>
                <a:srgbClr val="38B54A"/>
              </a:buClr>
              <a:buChar char="•"/>
              <a:tabLst>
                <a:tab pos="243204" algn="l"/>
              </a:tabLst>
            </a:pP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North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Kingstown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High School </a:t>
            </a:r>
            <a:r>
              <a:rPr sz="2500" spc="-20" dirty="0">
                <a:solidFill>
                  <a:srgbClr val="231F20"/>
                </a:solidFill>
                <a:latin typeface="Calibri"/>
                <a:cs typeface="Calibri"/>
              </a:rPr>
              <a:t>Offshore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Wind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Energy  certification </a:t>
            </a:r>
            <a:r>
              <a:rPr sz="2500" spc="-25" dirty="0">
                <a:solidFill>
                  <a:srgbClr val="231F20"/>
                </a:solidFill>
                <a:latin typeface="Calibri"/>
                <a:cs typeface="Calibri"/>
              </a:rPr>
              <a:t>system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begins </a:t>
            </a:r>
            <a:r>
              <a:rPr sz="2500" spc="-20" dirty="0">
                <a:solidFill>
                  <a:srgbClr val="231F20"/>
                </a:solidFill>
                <a:latin typeface="Calibri"/>
                <a:cs typeface="Calibri"/>
              </a:rPr>
              <a:t>Fall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2018, </a:t>
            </a:r>
            <a:r>
              <a:rPr sz="2500" spc="-20" dirty="0">
                <a:solidFill>
                  <a:srgbClr val="231F20"/>
                </a:solidFill>
                <a:latin typeface="Calibri"/>
                <a:cs typeface="Calibri"/>
              </a:rPr>
              <a:t>first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graduating 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class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2020</a:t>
            </a:r>
            <a:endParaRPr sz="2500">
              <a:latin typeface="Calibri"/>
              <a:cs typeface="Calibri"/>
            </a:endParaRPr>
          </a:p>
          <a:p>
            <a:pPr marL="242570" marR="2211705" indent="-229870">
              <a:lnSpc>
                <a:spcPct val="113300"/>
              </a:lnSpc>
              <a:spcBef>
                <a:spcPts val="450"/>
              </a:spcBef>
              <a:buClr>
                <a:srgbClr val="38B54A"/>
              </a:buClr>
              <a:buChar char="•"/>
              <a:tabLst>
                <a:tab pos="243204" algn="l"/>
              </a:tabLst>
            </a:pP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Beta test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Wind </a:t>
            </a:r>
            <a:r>
              <a:rPr sz="2500" spc="-30" dirty="0">
                <a:solidFill>
                  <a:srgbClr val="231F20"/>
                </a:solidFill>
                <a:latin typeface="Calibri"/>
                <a:cs typeface="Calibri"/>
              </a:rPr>
              <a:t>Turbine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High School 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Student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Competition</a:t>
            </a:r>
            <a:endParaRPr sz="2500">
              <a:latin typeface="Calibri"/>
              <a:cs typeface="Calibri"/>
            </a:endParaRPr>
          </a:p>
          <a:p>
            <a:pPr marL="242570" marR="756920" indent="-229870">
              <a:lnSpc>
                <a:spcPct val="113300"/>
              </a:lnSpc>
              <a:spcBef>
                <a:spcPts val="450"/>
              </a:spcBef>
              <a:buClr>
                <a:srgbClr val="38B54A"/>
              </a:buClr>
              <a:buChar char="•"/>
              <a:tabLst>
                <a:tab pos="243204" algn="l"/>
              </a:tabLst>
            </a:pP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Extended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career </a:t>
            </a:r>
            <a:r>
              <a:rPr sz="2500" spc="-20" dirty="0">
                <a:solidFill>
                  <a:srgbClr val="231F20"/>
                </a:solidFill>
                <a:latin typeface="Calibri"/>
                <a:cs typeface="Calibri"/>
              </a:rPr>
              <a:t>pathway </a:t>
            </a:r>
            <a:r>
              <a:rPr sz="2500" spc="-25" dirty="0">
                <a:solidFill>
                  <a:srgbClr val="231F20"/>
                </a:solidFill>
                <a:latin typeface="Calibri"/>
                <a:cs typeface="Calibri"/>
              </a:rPr>
              <a:t>system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modify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at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a 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selected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urban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school</a:t>
            </a:r>
            <a:endParaRPr sz="2500">
              <a:latin typeface="Calibri"/>
              <a:cs typeface="Calibri"/>
            </a:endParaRPr>
          </a:p>
          <a:p>
            <a:pPr marL="242570" marR="681355" indent="-229870">
              <a:lnSpc>
                <a:spcPct val="113300"/>
              </a:lnSpc>
              <a:spcBef>
                <a:spcPts val="450"/>
              </a:spcBef>
              <a:buClr>
                <a:srgbClr val="38B54A"/>
              </a:buClr>
              <a:buChar char="•"/>
              <a:tabLst>
                <a:tab pos="243204" algn="l"/>
              </a:tabLst>
            </a:pP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Design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professional development </a:t>
            </a:r>
            <a:r>
              <a:rPr sz="2500" spc="-20" dirty="0">
                <a:solidFill>
                  <a:srgbClr val="231F20"/>
                </a:solidFill>
                <a:latin typeface="Calibri"/>
                <a:cs typeface="Calibri"/>
              </a:rPr>
              <a:t>program- 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summer </a:t>
            </a:r>
            <a:r>
              <a:rPr sz="2500" spc="-15" dirty="0">
                <a:solidFill>
                  <a:srgbClr val="231F20"/>
                </a:solidFill>
                <a:latin typeface="Calibri"/>
                <a:cs typeface="Calibri"/>
              </a:rPr>
              <a:t>institute </a:t>
            </a:r>
            <a:r>
              <a:rPr sz="2500" spc="-20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teacher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(implement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25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2020)</a:t>
            </a:r>
            <a:endParaRPr sz="2500">
              <a:latin typeface="Calibri"/>
              <a:cs typeface="Calibri"/>
            </a:endParaRPr>
          </a:p>
          <a:p>
            <a:pPr marL="242570" indent="-229870">
              <a:lnSpc>
                <a:spcPct val="100000"/>
              </a:lnSpc>
              <a:spcBef>
                <a:spcPts val="850"/>
              </a:spcBef>
              <a:buClr>
                <a:srgbClr val="38B54A"/>
              </a:buClr>
              <a:buChar char="•"/>
              <a:tabLst>
                <a:tab pos="243204" algn="l"/>
              </a:tabLst>
            </a:pPr>
            <a:r>
              <a:rPr sz="2500" spc="-20" dirty="0">
                <a:solidFill>
                  <a:srgbClr val="231F20"/>
                </a:solidFill>
                <a:latin typeface="Calibri"/>
                <a:cs typeface="Calibri"/>
              </a:rPr>
              <a:t>Create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establish internship</a:t>
            </a:r>
            <a:r>
              <a:rPr sz="25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231F20"/>
                </a:solidFill>
                <a:latin typeface="Calibri"/>
                <a:cs typeface="Calibri"/>
              </a:rPr>
              <a:t>programs</a:t>
            </a:r>
            <a:endParaRPr sz="2500">
              <a:latin typeface="Calibri"/>
              <a:cs typeface="Calibri"/>
            </a:endParaRPr>
          </a:p>
          <a:p>
            <a:pPr marL="1156970" lvl="1" indent="-229870">
              <a:lnSpc>
                <a:spcPct val="100000"/>
              </a:lnSpc>
              <a:spcBef>
                <a:spcPts val="400"/>
              </a:spcBef>
              <a:buClr>
                <a:srgbClr val="38B54A"/>
              </a:buClr>
              <a:buChar char="•"/>
              <a:tabLst>
                <a:tab pos="1157605" algn="l"/>
              </a:tabLst>
            </a:pP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Marine </a:t>
            </a:r>
            <a:r>
              <a:rPr sz="2500" spc="-20" dirty="0">
                <a:solidFill>
                  <a:srgbClr val="231F20"/>
                </a:solidFill>
                <a:latin typeface="Calibri"/>
                <a:cs typeface="Calibri"/>
              </a:rPr>
              <a:t>Safety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2500" spc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231F20"/>
                </a:solidFill>
                <a:latin typeface="Calibri"/>
                <a:cs typeface="Calibri"/>
              </a:rPr>
              <a:t>Transportation</a:t>
            </a:r>
            <a:endParaRPr sz="2500">
              <a:latin typeface="Calibri"/>
              <a:cs typeface="Calibri"/>
            </a:endParaRPr>
          </a:p>
          <a:p>
            <a:pPr marL="1156970" lvl="1" indent="-229870">
              <a:lnSpc>
                <a:spcPct val="100000"/>
              </a:lnSpc>
              <a:spcBef>
                <a:spcPts val="850"/>
              </a:spcBef>
              <a:buClr>
                <a:srgbClr val="38B54A"/>
              </a:buClr>
              <a:buChar char="•"/>
              <a:tabLst>
                <a:tab pos="1157605" algn="l"/>
              </a:tabLst>
            </a:pP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Wind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Energy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Businesses</a:t>
            </a:r>
            <a:endParaRPr sz="2500">
              <a:latin typeface="Calibri"/>
              <a:cs typeface="Calibri"/>
            </a:endParaRPr>
          </a:p>
          <a:p>
            <a:pPr marL="242570" marR="1071880" indent="-229870">
              <a:lnSpc>
                <a:spcPct val="113300"/>
              </a:lnSpc>
              <a:spcBef>
                <a:spcPts val="455"/>
              </a:spcBef>
              <a:buClr>
                <a:srgbClr val="38B54A"/>
              </a:buClr>
              <a:buChar char="•"/>
              <a:tabLst>
                <a:tab pos="243204" algn="l"/>
              </a:tabLst>
            </a:pP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Host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Rhode Island </a:t>
            </a:r>
            <a:r>
              <a:rPr sz="2500" spc="-20" dirty="0">
                <a:solidFill>
                  <a:srgbClr val="231F20"/>
                </a:solidFill>
                <a:latin typeface="Calibri"/>
                <a:cs typeface="Calibri"/>
              </a:rPr>
              <a:t>Offshore </a:t>
            </a:r>
            <a:r>
              <a:rPr sz="2500" dirty="0">
                <a:solidFill>
                  <a:srgbClr val="231F20"/>
                </a:solidFill>
                <a:latin typeface="Calibri"/>
                <a:cs typeface="Calibri"/>
              </a:rPr>
              <a:t>Wind 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Supply Chain  </a:t>
            </a:r>
            <a:r>
              <a:rPr sz="2500" spc="-10" dirty="0">
                <a:solidFill>
                  <a:srgbClr val="231F20"/>
                </a:solidFill>
                <a:latin typeface="Calibri"/>
                <a:cs typeface="Calibri"/>
              </a:rPr>
              <a:t>Matchmaking</a:t>
            </a:r>
            <a:r>
              <a:rPr sz="2500" spc="-5" dirty="0">
                <a:solidFill>
                  <a:srgbClr val="231F20"/>
                </a:solidFill>
                <a:latin typeface="Calibri"/>
                <a:cs typeface="Calibri"/>
              </a:rPr>
              <a:t> Summit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xfrm>
            <a:off x="6146800" y="2624695"/>
            <a:ext cx="8077200" cy="48090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endParaRPr lang="en-US" sz="2000" dirty="0">
              <a:latin typeface="Calibri"/>
              <a:cs typeface="Calibri"/>
            </a:endParaRPr>
          </a:p>
          <a:p>
            <a:pPr marL="19685">
              <a:lnSpc>
                <a:spcPct val="100000"/>
              </a:lnSpc>
              <a:spcBef>
                <a:spcPts val="100"/>
              </a:spcBef>
            </a:pPr>
            <a:endParaRPr lang="en-US" sz="2000" dirty="0"/>
          </a:p>
          <a:p>
            <a:pPr marL="19685">
              <a:lnSpc>
                <a:spcPct val="100000"/>
              </a:lnSpc>
              <a:spcBef>
                <a:spcPts val="100"/>
              </a:spcBef>
            </a:pPr>
            <a:endParaRPr lang="en-US" sz="2000" dirty="0">
              <a:latin typeface="Calibri"/>
              <a:cs typeface="Calibri"/>
            </a:endParaRPr>
          </a:p>
          <a:p>
            <a:pPr marL="19685">
              <a:lnSpc>
                <a:spcPct val="100000"/>
              </a:lnSpc>
              <a:spcBef>
                <a:spcPts val="100"/>
              </a:spcBef>
            </a:pPr>
            <a:endParaRPr lang="en-US" sz="2000" i="1" dirty="0"/>
          </a:p>
          <a:p>
            <a:pPr marL="19685">
              <a:lnSpc>
                <a:spcPct val="100000"/>
              </a:lnSpc>
              <a:spcBef>
                <a:spcPts val="100"/>
              </a:spcBef>
            </a:pPr>
            <a:endParaRPr lang="en-US" sz="2000" i="1" dirty="0"/>
          </a:p>
          <a:p>
            <a:pPr marL="19685">
              <a:lnSpc>
                <a:spcPct val="100000"/>
              </a:lnSpc>
              <a:spcBef>
                <a:spcPts val="100"/>
              </a:spcBef>
            </a:pPr>
            <a:endParaRPr lang="en-US" sz="2000" i="1" dirty="0"/>
          </a:p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lang="en-US" sz="2000" i="1" dirty="0"/>
              <a:t>Kristin Urbach</a:t>
            </a:r>
          </a:p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chemeClr val="tx1"/>
                </a:solidFill>
              </a:rPr>
              <a:t>Executive Director</a:t>
            </a:r>
          </a:p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North Kingstown Chamber of Commerce</a:t>
            </a:r>
          </a:p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chemeClr val="tx1"/>
                </a:solidFill>
              </a:rPr>
              <a:t>8045 Post Road, North Kingstown, RI 02852</a:t>
            </a:r>
          </a:p>
          <a:p>
            <a:pPr marL="19685">
              <a:lnSpc>
                <a:spcPct val="100000"/>
              </a:lnSpc>
              <a:spcBef>
                <a:spcPts val="100"/>
              </a:spcBef>
            </a:pPr>
            <a:endParaRPr lang="en-US" sz="2000" dirty="0">
              <a:latin typeface="Calibri"/>
              <a:cs typeface="Calibri"/>
            </a:endParaRPr>
          </a:p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chemeClr val="tx1"/>
                </a:solidFill>
              </a:rPr>
              <a:t>401.295.5566</a:t>
            </a:r>
          </a:p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kurbach@northkingstown.com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lang="en-US" sz="2000" dirty="0"/>
              <a:t>#</a:t>
            </a:r>
            <a:r>
              <a:rPr lang="en-US" sz="2000" dirty="0" err="1"/>
              <a:t>nkchamberri</a:t>
            </a:r>
            <a:endParaRPr lang="en-US" sz="2000" dirty="0"/>
          </a:p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latin typeface="Calibri"/>
                <a:cs typeface="Calibri"/>
              </a:rPr>
              <a:t>#</a:t>
            </a:r>
            <a:r>
              <a:rPr lang="en-US" sz="2000" dirty="0" err="1">
                <a:latin typeface="Calibri"/>
                <a:cs typeface="Calibri"/>
              </a:rPr>
              <a:t>WindWinRI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561975"/>
            <a:ext cx="17776190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2655">
              <a:lnSpc>
                <a:spcPts val="4000"/>
              </a:lnSpc>
              <a:spcBef>
                <a:spcPts val="100"/>
              </a:spcBef>
            </a:pPr>
            <a:r>
              <a:rPr spc="100" dirty="0"/>
              <a:t>RHODE ISLAND OFFSHORE </a:t>
            </a:r>
            <a:r>
              <a:rPr spc="90" dirty="0"/>
              <a:t>WIND</a:t>
            </a:r>
            <a:r>
              <a:rPr spc="229" dirty="0"/>
              <a:t> </a:t>
            </a:r>
            <a:r>
              <a:rPr spc="90" dirty="0"/>
              <a:t>ENERGY</a:t>
            </a:r>
          </a:p>
          <a:p>
            <a:pPr marL="914400">
              <a:lnSpc>
                <a:spcPts val="3400"/>
              </a:lnSpc>
            </a:pPr>
            <a:r>
              <a:rPr lang="en-US" sz="3000" b="0" i="1" spc="-20" dirty="0"/>
              <a:t>Contact Information</a:t>
            </a:r>
            <a:endParaRPr sz="3000" dirty="0">
              <a:latin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12785DC-61AD-4F44-8FDD-A298B984B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50" y="2971800"/>
            <a:ext cx="359057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63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1021</Words>
  <Application>Microsoft Office PowerPoint</Application>
  <PresentationFormat>Custom</PresentationFormat>
  <Paragraphs>146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Avenir Next Condensed Demi</vt:lpstr>
      <vt:lpstr>AvenirNextCondensed-DemiBoldItalic</vt:lpstr>
      <vt:lpstr>AvenirNextCondensed-Medium</vt:lpstr>
      <vt:lpstr>Calibri</vt:lpstr>
      <vt:lpstr>Times New Roman</vt:lpstr>
      <vt:lpstr>Office Theme</vt:lpstr>
      <vt:lpstr>RHODE ISLAND OFFSHORE WIND ENERGY</vt:lpstr>
      <vt:lpstr>RHODE ISLAND OFFSHORE WIND ENERGY Mission and Industry Overview</vt:lpstr>
      <vt:lpstr>RHODE ISLAND OFFSHORE WIND ENERGY Addressing Needs and Designing a Career Pathway Training System</vt:lpstr>
      <vt:lpstr>PRIMARY AND SECONDARY EDUCATION Curriculum</vt:lpstr>
      <vt:lpstr>PRIMARY AND SECONDARY EDUCATION Pathways</vt:lpstr>
      <vt:lpstr>PRIMARY AND SECONDARY EDUCATION Field Trips and Student Competition</vt:lpstr>
      <vt:lpstr>POST SECONDARY PATHWAYS</vt:lpstr>
      <vt:lpstr>RHODE ISLAND OFFSHORE WIND ENERGY Next Steps</vt:lpstr>
      <vt:lpstr>RHODE ISLAND OFFSHORE WIND ENERGY 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RHODE ISLAND OFFSHORE WIND ENERGY</dc:title>
  <dc:creator>kurbach</dc:creator>
  <cp:lastModifiedBy>Keith</cp:lastModifiedBy>
  <cp:revision>8</cp:revision>
  <cp:lastPrinted>2018-08-14T19:02:51Z</cp:lastPrinted>
  <dcterms:created xsi:type="dcterms:W3CDTF">2018-08-14T16:38:35Z</dcterms:created>
  <dcterms:modified xsi:type="dcterms:W3CDTF">2019-08-20T20:36:41Z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2018-08-14T00:00:00Z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2018-08-14T00:00:00Z</vt:filetime>
  </property>
</Properties>
</file>